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60" r:id="rId4"/>
    <p:sldId id="259" r:id="rId5"/>
    <p:sldId id="261" r:id="rId6"/>
    <p:sldId id="263" r:id="rId7"/>
    <p:sldId id="262"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5" autoAdjust="0"/>
  </p:normalViewPr>
  <p:slideViewPr>
    <p:cSldViewPr snapToGrid="0">
      <p:cViewPr varScale="1">
        <p:scale>
          <a:sx n="41" d="100"/>
          <a:sy n="41" d="100"/>
        </p:scale>
        <p:origin x="67" y="8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3/5/2023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018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3028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1928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573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503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5804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0443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9944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0669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513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3/5/2023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8517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3/5/2023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08430833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0" r:id="rId6"/>
    <p:sldLayoutId id="2147483786" r:id="rId7"/>
    <p:sldLayoutId id="2147483787" r:id="rId8"/>
    <p:sldLayoutId id="2147483788" r:id="rId9"/>
    <p:sldLayoutId id="2147483789" r:id="rId10"/>
    <p:sldLayoutId id="214748379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803172" TargetMode="External"/><Relationship Id="rId9" Type="http://schemas.openxmlformats.org/officeDocument/2006/relationships/hyperlink" Target="https://ieeexplore-ieee-org.rlib.pace.edu/document/9803172/"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8389442"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336801"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34639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922034"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418277"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79557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mandelman.ml-implode.com/2013/05/what-makes-a-mortgage-a-bad-loan-im-confused/" TargetMode="External"/><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technofaq.org/posts/2019/03/what-can-you-do-to-increase-the-chances-of-approval-of-a-personal-loan/" TargetMode="External"/><Relationship Id="rId5" Type="http://schemas.openxmlformats.org/officeDocument/2006/relationships/image" Target="../media/image3.jpg"/><Relationship Id="rId4" Type="http://schemas.openxmlformats.org/officeDocument/2006/relationships/hyperlink" Target="https://ieeexplore.ieee.org/document/909217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Freeform: Shape 7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 name="Freeform: Shape 7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8" name="Freeform: Shape 7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1" name="Freeform: Shape 8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0" name="Freeform: Shape 8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8" name="Rectangle 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Rectangle 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2" name="Rectangle 101">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erial view of a highway near the ocean">
            <a:extLst>
              <a:ext uri="{FF2B5EF4-FFF2-40B4-BE49-F238E27FC236}">
                <a16:creationId xmlns:a16="http://schemas.microsoft.com/office/drawing/2014/main" id="{25FC1540-6452-73E5-8F05-EEC8E4F32FE4}"/>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brightnessContrast bright="-17000"/>
                    </a14:imgEffect>
                  </a14:imgLayer>
                </a14:imgProps>
              </a:ext>
            </a:extLst>
          </a:blip>
          <a:srcRect t="5282" r="-1" b="19714"/>
          <a:stretch/>
        </p:blipFill>
        <p:spPr>
          <a:xfrm>
            <a:off x="20" y="9535"/>
            <a:ext cx="12188932" cy="6856614"/>
          </a:xfrm>
          <a:prstGeom prst="rect">
            <a:avLst/>
          </a:prstGeom>
        </p:spPr>
      </p:pic>
      <p:grpSp>
        <p:nvGrpSpPr>
          <p:cNvPr id="104"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5" name="Freeform: Shape 104">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0BDF417-E10B-0724-4705-0076E180FA70}"/>
              </a:ext>
            </a:extLst>
          </p:cNvPr>
          <p:cNvSpPr>
            <a:spLocks noGrp="1"/>
          </p:cNvSpPr>
          <p:nvPr>
            <p:ph type="ctrTitle"/>
          </p:nvPr>
        </p:nvSpPr>
        <p:spPr>
          <a:xfrm>
            <a:off x="1198181" y="726066"/>
            <a:ext cx="4795282" cy="5018227"/>
          </a:xfrm>
        </p:spPr>
        <p:txBody>
          <a:bodyPr vert="horz" lIns="91440" tIns="45720" rIns="91440" bIns="45720" rtlCol="0" anchor="ctr">
            <a:normAutofit/>
          </a:bodyPr>
          <a:lstStyle/>
          <a:p>
            <a:pPr algn="l"/>
            <a:r>
              <a:rPr lang="en-US" sz="4400" kern="1200" dirty="0">
                <a:solidFill>
                  <a:srgbClr val="FFFFFF"/>
                </a:solidFill>
                <a:latin typeface="+mj-lt"/>
                <a:ea typeface="+mj-ea"/>
                <a:cs typeface="+mj-cs"/>
              </a:rPr>
              <a:t>CS 668-Analytics Capstone Project </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Literature Review</a:t>
            </a:r>
          </a:p>
        </p:txBody>
      </p:sp>
      <p:grpSp>
        <p:nvGrpSpPr>
          <p:cNvPr id="113"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4"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 name="TextBox 15">
            <a:extLst>
              <a:ext uri="{FF2B5EF4-FFF2-40B4-BE49-F238E27FC236}">
                <a16:creationId xmlns:a16="http://schemas.microsoft.com/office/drawing/2014/main" id="{4508CCF1-BECC-667C-6580-0923FE0F6490}"/>
              </a:ext>
            </a:extLst>
          </p:cNvPr>
          <p:cNvSpPr txBox="1"/>
          <p:nvPr/>
        </p:nvSpPr>
        <p:spPr>
          <a:xfrm>
            <a:off x="6195372" y="726538"/>
            <a:ext cx="4977905" cy="5017076"/>
          </a:xfrm>
          <a:prstGeom prst="rect">
            <a:avLst/>
          </a:prstGeom>
        </p:spPr>
        <p:txBody>
          <a:bodyPr vert="horz" lIns="91440" tIns="45720" rIns="91440" bIns="45720" rtlCol="0" anchor="ctr">
            <a:normAutofit/>
          </a:bodyPr>
          <a:lstStyle/>
          <a:p>
            <a:pPr indent="-228600">
              <a:lnSpc>
                <a:spcPct val="110000"/>
              </a:lnSpc>
              <a:spcAft>
                <a:spcPts val="600"/>
              </a:spcAft>
              <a:buClr>
                <a:schemeClr val="accent5"/>
              </a:buClr>
              <a:buFont typeface="Avenir Next LT Pro" panose="020B0504020202020204" pitchFamily="34" charset="0"/>
              <a:buChar char="+"/>
            </a:pPr>
            <a:r>
              <a:rPr lang="en-US" dirty="0">
                <a:solidFill>
                  <a:srgbClr val="FFFFFF"/>
                </a:solidFill>
              </a:rPr>
              <a:t>Vinay Kiran Raju Meesaraganda</a:t>
            </a:r>
          </a:p>
          <a:p>
            <a:pPr indent="-228600">
              <a:lnSpc>
                <a:spcPct val="110000"/>
              </a:lnSpc>
              <a:spcAft>
                <a:spcPts val="600"/>
              </a:spcAft>
              <a:buClr>
                <a:schemeClr val="accent5"/>
              </a:buClr>
              <a:buFont typeface="Avenir Next LT Pro" panose="020B0504020202020204" pitchFamily="34" charset="0"/>
              <a:buChar char="+"/>
            </a:pPr>
            <a:r>
              <a:rPr lang="en-US" dirty="0">
                <a:solidFill>
                  <a:srgbClr val="FFFFFF"/>
                </a:solidFill>
              </a:rPr>
              <a:t>Student Id: </a:t>
            </a:r>
            <a:r>
              <a:rPr lang="en-US" dirty="0">
                <a:solidFill>
                  <a:srgbClr val="FFFFFF"/>
                </a:solidFill>
                <a:effectLst/>
              </a:rPr>
              <a:t>U01830053</a:t>
            </a:r>
            <a:endParaRPr lang="en-US" dirty="0">
              <a:solidFill>
                <a:srgbClr val="FFFFFF"/>
              </a:solidFill>
            </a:endParaRPr>
          </a:p>
        </p:txBody>
      </p:sp>
      <p:sp>
        <p:nvSpPr>
          <p:cNvPr id="15" name="TextBox 14">
            <a:extLst>
              <a:ext uri="{FF2B5EF4-FFF2-40B4-BE49-F238E27FC236}">
                <a16:creationId xmlns:a16="http://schemas.microsoft.com/office/drawing/2014/main" id="{811B00FF-D6A2-CF07-96B1-69CD55C0F059}"/>
              </a:ext>
            </a:extLst>
          </p:cNvPr>
          <p:cNvSpPr txBox="1"/>
          <p:nvPr/>
        </p:nvSpPr>
        <p:spPr>
          <a:xfrm>
            <a:off x="7677150" y="5010150"/>
            <a:ext cx="3265442"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453308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 name="Freeform: Shape 1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6" name="Freeform: Shape 2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 name="Rectangle 33">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408550E4-A2EC-BFB1-1766-423D40D72763}"/>
              </a:ext>
            </a:extLst>
          </p:cNvPr>
          <p:cNvPicPr>
            <a:picLocks noChangeAspect="1"/>
          </p:cNvPicPr>
          <p:nvPr/>
        </p:nvPicPr>
        <p:blipFill rotWithShape="1">
          <a:blip r:embed="rId2">
            <a:alphaModFix amt="70000"/>
          </a:blip>
          <a:srcRect t="11831" r="-1" b="13164"/>
          <a:stretch/>
        </p:blipFill>
        <p:spPr>
          <a:xfrm>
            <a:off x="20" y="10"/>
            <a:ext cx="12188932" cy="6856614"/>
          </a:xfrm>
          <a:prstGeom prst="rect">
            <a:avLst/>
          </a:prstGeom>
        </p:spPr>
      </p:pic>
      <p:grpSp>
        <p:nvGrpSpPr>
          <p:cNvPr id="40"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41" name="Freeform: Shape 40">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53" name="Freeform: Shape 52">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66"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9" name="Freeform: Shape 68">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8" name="Freeform: Shape 67">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CD74D4EC-C0A1-660C-D570-AD521A1CA67F}"/>
              </a:ext>
            </a:extLst>
          </p:cNvPr>
          <p:cNvSpPr txBox="1"/>
          <p:nvPr/>
        </p:nvSpPr>
        <p:spPr>
          <a:xfrm>
            <a:off x="5001841" y="726641"/>
            <a:ext cx="5998193" cy="3187427"/>
          </a:xfrm>
          <a:prstGeom prst="rect">
            <a:avLst/>
          </a:prstGeom>
        </p:spPr>
        <p:txBody>
          <a:bodyPr vert="horz" lIns="91440" tIns="45720" rIns="91440" bIns="45720" rtlCol="0" anchor="b">
            <a:normAutofit/>
          </a:bodyPr>
          <a:lstStyle/>
          <a:p>
            <a:pPr algn="r">
              <a:spcBef>
                <a:spcPct val="0"/>
              </a:spcBef>
              <a:spcAft>
                <a:spcPts val="600"/>
              </a:spcAft>
            </a:pPr>
            <a:r>
              <a:rPr lang="en-US" sz="5400" kern="1200">
                <a:solidFill>
                  <a:srgbClr val="FFFFFF"/>
                </a:solidFill>
                <a:latin typeface="+mj-lt"/>
                <a:ea typeface="+mj-ea"/>
                <a:cs typeface="+mj-cs"/>
              </a:rPr>
              <a:t>Thank You</a:t>
            </a:r>
          </a:p>
          <a:p>
            <a:pPr algn="r">
              <a:spcBef>
                <a:spcPct val="0"/>
              </a:spcBef>
              <a:spcAft>
                <a:spcPts val="600"/>
              </a:spcAft>
            </a:pPr>
            <a:endParaRPr lang="en-US" sz="5400" kern="1200">
              <a:solidFill>
                <a:srgbClr val="FFFFFF"/>
              </a:solidFill>
              <a:latin typeface="+mj-lt"/>
              <a:ea typeface="+mj-ea"/>
              <a:cs typeface="+mj-cs"/>
            </a:endParaRPr>
          </a:p>
        </p:txBody>
      </p:sp>
      <p:grpSp>
        <p:nvGrpSpPr>
          <p:cNvPr id="77"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78" name="Straight Connector 77">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97623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descr="Aerial view of a highway near the ocean">
            <a:extLst>
              <a:ext uri="{FF2B5EF4-FFF2-40B4-BE49-F238E27FC236}">
                <a16:creationId xmlns:a16="http://schemas.microsoft.com/office/drawing/2014/main" id="{1665264B-343E-A721-79BC-340FE8D145A4}"/>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561975" y="714256"/>
            <a:ext cx="5286375" cy="2369880"/>
          </a:xfrm>
          <a:prstGeom prst="rect">
            <a:avLst/>
          </a:prstGeom>
          <a:noFill/>
        </p:spPr>
        <p:txBody>
          <a:bodyPr wrap="square" rtlCol="0">
            <a:spAutoFit/>
          </a:bodyPr>
          <a:lstStyle/>
          <a:p>
            <a:pPr algn="ctr"/>
            <a:endParaRPr lang="en-US" u="sng" dirty="0">
              <a:solidFill>
                <a:schemeClr val="bg2"/>
              </a:solidFill>
              <a:latin typeface="HelveticaNeue Regular"/>
            </a:endParaRPr>
          </a:p>
          <a:p>
            <a:pPr algn="ctr"/>
            <a:endParaRPr lang="en-US" i="0" u="sng" strike="noStrike" dirty="0">
              <a:solidFill>
                <a:schemeClr val="bg2"/>
              </a:solidFill>
              <a:effectLst/>
              <a:latin typeface="HelveticaNeue Regular"/>
            </a:endParaRPr>
          </a:p>
          <a:p>
            <a:r>
              <a:rPr lang="en-US" sz="1600" dirty="0">
                <a:solidFill>
                  <a:schemeClr val="bg2"/>
                </a:solidFill>
                <a:latin typeface="HelveticaNeue Regular"/>
              </a:rPr>
              <a:t>U. E. Orji, C. H. </a:t>
            </a:r>
            <a:r>
              <a:rPr lang="en-US" sz="1600" dirty="0" err="1">
                <a:solidFill>
                  <a:schemeClr val="bg2"/>
                </a:solidFill>
                <a:latin typeface="HelveticaNeue Regular"/>
              </a:rPr>
              <a:t>Ugwuishiwu</a:t>
            </a:r>
            <a:r>
              <a:rPr lang="en-US" sz="1600" dirty="0">
                <a:solidFill>
                  <a:schemeClr val="bg2"/>
                </a:solidFill>
                <a:latin typeface="HelveticaNeue Regular"/>
              </a:rPr>
              <a:t>, J. C. N. </a:t>
            </a:r>
            <a:r>
              <a:rPr lang="en-US" sz="1600" dirty="0" err="1">
                <a:solidFill>
                  <a:schemeClr val="bg2"/>
                </a:solidFill>
                <a:latin typeface="HelveticaNeue Regular"/>
              </a:rPr>
              <a:t>Nguemaleu</a:t>
            </a:r>
            <a:r>
              <a:rPr lang="en-US" sz="1600" dirty="0">
                <a:solidFill>
                  <a:schemeClr val="bg2"/>
                </a:solidFill>
                <a:latin typeface="HelveticaNeue Regular"/>
              </a:rPr>
              <a:t> and P. N. </a:t>
            </a:r>
            <a:r>
              <a:rPr lang="en-US" sz="1600" dirty="0" err="1">
                <a:solidFill>
                  <a:schemeClr val="bg2"/>
                </a:solidFill>
                <a:latin typeface="HelveticaNeue Regular"/>
              </a:rPr>
              <a:t>Ugwuanyi</a:t>
            </a:r>
            <a:r>
              <a:rPr lang="en-US" sz="1600" dirty="0">
                <a:solidFill>
                  <a:schemeClr val="bg2"/>
                </a:solidFill>
                <a:latin typeface="HelveticaNeue Regular"/>
              </a:rPr>
              <a:t>, "Machine Learning Models for Predicting Bank Loan Eligibility," 2022 IEEE Nigeria 4th International Conference on Disruptive Technologies for Sustainable Development (NIGERCON), Lagos, Nigeria, 2022, pp. 1-5, </a:t>
            </a:r>
            <a:r>
              <a:rPr lang="en-US" sz="1600" dirty="0" err="1">
                <a:solidFill>
                  <a:schemeClr val="bg2"/>
                </a:solidFill>
                <a:latin typeface="HelveticaNeue Regular"/>
              </a:rPr>
              <a:t>doi</a:t>
            </a:r>
            <a:r>
              <a:rPr lang="en-US" sz="1600" dirty="0">
                <a:solidFill>
                  <a:schemeClr val="bg2"/>
                </a:solidFill>
                <a:latin typeface="HelveticaNeue Regular"/>
              </a:rPr>
              <a:t>: 10.1109/NIGERCON54645.2022.9803172</a:t>
            </a:r>
            <a:r>
              <a:rPr lang="en-US" sz="1600" dirty="0">
                <a:latin typeface="HelveticaNeue Regular"/>
              </a:rPr>
              <a:t>.</a:t>
            </a:r>
            <a:endParaRPr lang="en-US" sz="1600" dirty="0"/>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509200"/>
          </a:xfrm>
          <a:prstGeom prst="rect">
            <a:avLst/>
          </a:prstGeom>
          <a:noFill/>
        </p:spPr>
        <p:txBody>
          <a:bodyPr wrap="square" rtlCol="0">
            <a:spAutoFit/>
          </a:bodyPr>
          <a:lstStyle/>
          <a:p>
            <a:r>
              <a:rPr lang="en-US" sz="1600" b="1" dirty="0"/>
              <a:t>Goal: </a:t>
            </a:r>
            <a:r>
              <a:rPr lang="en-US" sz="1600" dirty="0">
                <a:solidFill>
                  <a:schemeClr val="bg2"/>
                </a:solidFill>
                <a:latin typeface="Georgia" panose="02040502050405020303" pitchFamily="18" charset="0"/>
              </a:rPr>
              <a:t>D</a:t>
            </a:r>
            <a:r>
              <a:rPr lang="en-US" sz="1600" b="0" i="0" dirty="0">
                <a:solidFill>
                  <a:schemeClr val="bg2"/>
                </a:solidFill>
                <a:effectLst/>
                <a:latin typeface="Georgia" panose="02040502050405020303" pitchFamily="18" charset="0"/>
              </a:rPr>
              <a:t>eveloping Machine Learning (ML) models to predict loan eligibility, which is vital in accelerating the decision-making process and determining if an applicant gets a loan or not</a:t>
            </a: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i="0" dirty="0">
                <a:solidFill>
                  <a:schemeClr val="bg2"/>
                </a:solidFill>
                <a:effectLst/>
                <a:latin typeface="Georgia" panose="02040502050405020303" pitchFamily="18" charset="0"/>
              </a:rPr>
              <a:t>Loan Eligible Dataset</a:t>
            </a:r>
          </a:p>
          <a:p>
            <a:endParaRPr lang="en-US" sz="1600" i="0" dirty="0">
              <a:effectLst/>
              <a:latin typeface="Georgia" panose="02040502050405020303" pitchFamily="18" charset="0"/>
            </a:endParaRPr>
          </a:p>
          <a:p>
            <a:r>
              <a:rPr lang="en-US" sz="1600" b="1" dirty="0"/>
              <a:t>Methodology : </a:t>
            </a:r>
            <a:r>
              <a:rPr lang="en-US" sz="1600" dirty="0">
                <a:solidFill>
                  <a:schemeClr val="bg2"/>
                </a:solidFill>
              </a:rPr>
              <a:t>Given the data of a customer historic data, </a:t>
            </a:r>
            <a:r>
              <a:rPr lang="en-US" sz="1600" i="0" dirty="0">
                <a:solidFill>
                  <a:schemeClr val="bg2"/>
                </a:solidFill>
                <a:effectLst/>
                <a:latin typeface="Georgia" panose="02040502050405020303" pitchFamily="18" charset="0"/>
              </a:rPr>
              <a:t>model is designed on whether the customer is eligible to get the loan</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Data preprocessing and Analysis the customer data </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Developing Machine Learning Model to predict loan approval </a:t>
            </a:r>
          </a:p>
          <a:p>
            <a:endParaRPr lang="en-US" sz="1600" i="0" dirty="0">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dirty="0">
                <a:solidFill>
                  <a:schemeClr val="bg2"/>
                </a:solidFill>
              </a:rPr>
              <a:t>To benefit the financial regulators and improve their overall loan approval process</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ML models achieved high-performance accuracy in predicting loan eligibility</a:t>
            </a:r>
          </a:p>
          <a:p>
            <a:pPr marL="285750" indent="-285750">
              <a:buFont typeface="Arial" panose="020B0604020202020204" pitchFamily="34" charset="0"/>
              <a:buChar char="•"/>
            </a:pPr>
            <a:endParaRPr lang="en-US" sz="1600" i="0" dirty="0">
              <a:effectLst/>
              <a:latin typeface="Georgia" panose="02040502050405020303" pitchFamily="18" charset="0"/>
            </a:endParaRP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https://ieeexplore.ieee.org/document/9803172</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9" name="TextBox 8">
            <a:extLst>
              <a:ext uri="{FF2B5EF4-FFF2-40B4-BE49-F238E27FC236}">
                <a16:creationId xmlns:a16="http://schemas.microsoft.com/office/drawing/2014/main" id="{190A4E0C-D5C1-51B8-CE89-387EBB171D41}"/>
              </a:ext>
            </a:extLst>
          </p:cNvPr>
          <p:cNvSpPr txBox="1"/>
          <p:nvPr/>
        </p:nvSpPr>
        <p:spPr>
          <a:xfrm>
            <a:off x="1381125" y="219134"/>
            <a:ext cx="8496300" cy="369332"/>
          </a:xfrm>
          <a:prstGeom prst="rect">
            <a:avLst/>
          </a:prstGeom>
          <a:noFill/>
        </p:spPr>
        <p:txBody>
          <a:bodyPr wrap="square">
            <a:spAutoFit/>
          </a:bodyPr>
          <a:lstStyle/>
          <a:p>
            <a:pPr algn="ctr"/>
            <a:r>
              <a:rPr lang="en-US" b="1" i="0" u="sng" strike="noStrike" dirty="0">
                <a:effectLst/>
                <a:latin typeface="HelveticaNeue Regular"/>
                <a:hlinkClick r:id="rId9">
                  <a:extLst>
                    <a:ext uri="{A12FA001-AC4F-418D-AE19-62706E023703}">
                      <ahyp:hlinkClr xmlns:ahyp="http://schemas.microsoft.com/office/drawing/2018/hyperlinkcolor" val="tx"/>
                    </a:ext>
                  </a:extLst>
                </a:hlinkClick>
              </a:rPr>
              <a:t>Machine Learning Models for Predicting Bank Loan Eligibility</a:t>
            </a:r>
            <a:endParaRPr lang="en-US" b="1" i="0" u="sng" strike="noStrike" dirty="0">
              <a:effectLst/>
              <a:latin typeface="HelveticaNeue Regular"/>
            </a:endParaRPr>
          </a:p>
        </p:txBody>
      </p:sp>
    </p:spTree>
    <p:extLst>
      <p:ext uri="{BB962C8B-B14F-4D97-AF65-F5344CB8AC3E}">
        <p14:creationId xmlns:p14="http://schemas.microsoft.com/office/powerpoint/2010/main" val="388399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erial view of a highway near the ocean">
            <a:extLst>
              <a:ext uri="{FF2B5EF4-FFF2-40B4-BE49-F238E27FC236}">
                <a16:creationId xmlns:a16="http://schemas.microsoft.com/office/drawing/2014/main" id="{B83351A7-1ED9-1C78-F551-053CB004CBC4}"/>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561975" y="991763"/>
            <a:ext cx="5286375" cy="1877437"/>
          </a:xfrm>
          <a:prstGeom prst="rect">
            <a:avLst/>
          </a:prstGeom>
          <a:noFill/>
        </p:spPr>
        <p:txBody>
          <a:bodyPr wrap="square" rtlCol="0">
            <a:spAutoFit/>
          </a:bodyPr>
          <a:lstStyle/>
          <a:p>
            <a:pPr algn="ctr"/>
            <a:endParaRPr lang="en-US" b="1" u="sng" dirty="0">
              <a:latin typeface="HelveticaNeue Regular"/>
            </a:endParaRPr>
          </a:p>
          <a:p>
            <a:pPr algn="ctr"/>
            <a:endParaRPr lang="en-US" b="1" i="0" u="sng" strike="noStrike" dirty="0">
              <a:effectLst/>
              <a:latin typeface="HelveticaNeue Regular"/>
            </a:endParaRPr>
          </a:p>
          <a:p>
            <a:r>
              <a:rPr lang="en-US" sz="1600" dirty="0">
                <a:solidFill>
                  <a:schemeClr val="bg2"/>
                </a:solidFill>
                <a:latin typeface="HelveticaNeue Regular"/>
              </a:rPr>
              <a:t>G. </a:t>
            </a:r>
            <a:r>
              <a:rPr lang="en-US" sz="1600" dirty="0" err="1">
                <a:solidFill>
                  <a:schemeClr val="bg2"/>
                </a:solidFill>
                <a:latin typeface="HelveticaNeue Regular"/>
              </a:rPr>
              <a:t>Arutjothi</a:t>
            </a:r>
            <a:r>
              <a:rPr lang="en-US" sz="1600" dirty="0">
                <a:solidFill>
                  <a:schemeClr val="bg2"/>
                </a:solidFill>
                <a:latin typeface="HelveticaNeue Regular"/>
              </a:rPr>
              <a:t> and C. </a:t>
            </a:r>
            <a:r>
              <a:rPr lang="en-US" sz="1600" dirty="0" err="1">
                <a:solidFill>
                  <a:schemeClr val="bg2"/>
                </a:solidFill>
                <a:latin typeface="HelveticaNeue Regular"/>
              </a:rPr>
              <a:t>Senthamarai</a:t>
            </a:r>
            <a:r>
              <a:rPr lang="en-US" sz="1600" dirty="0">
                <a:solidFill>
                  <a:schemeClr val="bg2"/>
                </a:solidFill>
                <a:latin typeface="HelveticaNeue Regular"/>
              </a:rPr>
              <a:t>, "Prediction of loan status in commercial bank using machine learning classifier," 2017 International Conference on Intelligent Sustainable Systems (ICISS), </a:t>
            </a:r>
            <a:r>
              <a:rPr lang="en-US" sz="1600" dirty="0" err="1">
                <a:solidFill>
                  <a:schemeClr val="bg2"/>
                </a:solidFill>
                <a:latin typeface="HelveticaNeue Regular"/>
              </a:rPr>
              <a:t>Palladam</a:t>
            </a:r>
            <a:r>
              <a:rPr lang="en-US" sz="1600" dirty="0">
                <a:solidFill>
                  <a:schemeClr val="bg2"/>
                </a:solidFill>
                <a:latin typeface="HelveticaNeue Regular"/>
              </a:rPr>
              <a:t>, India, 2017, pp. 416-419, </a:t>
            </a:r>
            <a:r>
              <a:rPr lang="en-US" sz="1600" dirty="0" err="1">
                <a:solidFill>
                  <a:schemeClr val="bg2"/>
                </a:solidFill>
                <a:latin typeface="HelveticaNeue Regular"/>
              </a:rPr>
              <a:t>doi</a:t>
            </a:r>
            <a:r>
              <a:rPr lang="en-US" sz="1600" dirty="0">
                <a:solidFill>
                  <a:schemeClr val="bg2"/>
                </a:solidFill>
                <a:latin typeface="HelveticaNeue Regular"/>
              </a:rPr>
              <a:t>: 10.1109/ISS1.2017.8389442.</a:t>
            </a:r>
            <a:endParaRPr lang="en-US" sz="1600" b="1" dirty="0">
              <a:solidFill>
                <a:schemeClr val="bg2"/>
              </a:solidFill>
            </a:endParaRP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262979"/>
          </a:xfrm>
          <a:prstGeom prst="rect">
            <a:avLst/>
          </a:prstGeom>
          <a:noFill/>
        </p:spPr>
        <p:txBody>
          <a:bodyPr wrap="square" rtlCol="0">
            <a:spAutoFit/>
          </a:bodyPr>
          <a:lstStyle/>
          <a:p>
            <a:r>
              <a:rPr lang="en-US" sz="1600" b="1" dirty="0"/>
              <a:t>Goal: </a:t>
            </a:r>
            <a:r>
              <a:rPr lang="en-US" sz="1600" b="1" dirty="0">
                <a:latin typeface="Georgia" panose="02040502050405020303" pitchFamily="18" charset="0"/>
              </a:rPr>
              <a:t> </a:t>
            </a:r>
            <a:r>
              <a:rPr lang="en-US" sz="1600" dirty="0">
                <a:solidFill>
                  <a:schemeClr val="bg2"/>
                </a:solidFill>
                <a:latin typeface="Georgia" panose="02040502050405020303" pitchFamily="18" charset="0"/>
              </a:rPr>
              <a:t>To create a credit scoring model for Banking Industry using various machine learning techniques on credit data.</a:t>
            </a: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b="0" i="0" dirty="0">
                <a:solidFill>
                  <a:schemeClr val="bg2"/>
                </a:solidFill>
                <a:effectLst/>
                <a:latin typeface="Georgia" panose="02040502050405020303" pitchFamily="18" charset="0"/>
              </a:rPr>
              <a:t>loan data-lending club repository</a:t>
            </a:r>
          </a:p>
          <a:p>
            <a:endParaRPr lang="en-US" sz="1600" b="0" i="0" dirty="0">
              <a:effectLst/>
              <a:latin typeface="Georgia" panose="02040502050405020303" pitchFamily="18" charset="0"/>
            </a:endParaRPr>
          </a:p>
          <a:p>
            <a:r>
              <a:rPr lang="en-US" sz="1600" b="1" dirty="0"/>
              <a:t>Methodology : </a:t>
            </a:r>
            <a:r>
              <a:rPr lang="en-US" sz="1600" dirty="0">
                <a:solidFill>
                  <a:schemeClr val="bg2"/>
                </a:solidFill>
              </a:rPr>
              <a:t>Given the credit data of the banking industry</a:t>
            </a:r>
          </a:p>
          <a:p>
            <a:pPr marL="285750" indent="-285750">
              <a:buFont typeface="Arial" panose="020B0604020202020204" pitchFamily="34" charset="0"/>
              <a:buChar char="•"/>
            </a:pPr>
            <a:r>
              <a:rPr lang="en-US" sz="1600" dirty="0">
                <a:solidFill>
                  <a:schemeClr val="bg2"/>
                </a:solidFill>
              </a:rPr>
              <a:t>Grouping the customers into different income categories </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Normalizing the dataset to ensure uniformity</a:t>
            </a:r>
            <a:endParaRPr lang="en-US" sz="1600" i="0" dirty="0">
              <a:solidFill>
                <a:schemeClr val="bg2"/>
              </a:solidFill>
              <a:effectLst/>
              <a:latin typeface="Georgia" panose="02040502050405020303" pitchFamily="18" charset="0"/>
            </a:endParaRPr>
          </a:p>
          <a:p>
            <a:pPr marL="285750" indent="-285750">
              <a:buFont typeface="Arial" panose="020B0604020202020204" pitchFamily="34" charset="0"/>
              <a:buChar char="•"/>
            </a:pPr>
            <a:r>
              <a:rPr lang="en-US" sz="1600" dirty="0">
                <a:solidFill>
                  <a:schemeClr val="bg2"/>
                </a:solidFill>
                <a:latin typeface="Georgia" panose="02040502050405020303" pitchFamily="18" charset="0"/>
              </a:rPr>
              <a:t>Developing Machine Learning KNN-Model to predict loan status</a:t>
            </a:r>
          </a:p>
          <a:p>
            <a:endParaRPr lang="en-US" sz="1600" i="0" dirty="0">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dirty="0">
                <a:solidFill>
                  <a:schemeClr val="bg2"/>
                </a:solidFill>
              </a:rPr>
              <a:t>The proposed model shows 75.08% accuracy result in classifying credit applicant </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This model can be used to avoid the huge loss of commercial banks</a:t>
            </a: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https://ieeexplore.ieee.org/document/8389442</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8" name="TextBox 7">
            <a:extLst>
              <a:ext uri="{FF2B5EF4-FFF2-40B4-BE49-F238E27FC236}">
                <a16:creationId xmlns:a16="http://schemas.microsoft.com/office/drawing/2014/main" id="{93F8F87C-A847-4834-2970-0CE0A4B7F79C}"/>
              </a:ext>
            </a:extLst>
          </p:cNvPr>
          <p:cNvSpPr txBox="1"/>
          <p:nvPr/>
        </p:nvSpPr>
        <p:spPr>
          <a:xfrm>
            <a:off x="1420415" y="219134"/>
            <a:ext cx="8855869" cy="369332"/>
          </a:xfrm>
          <a:prstGeom prst="rect">
            <a:avLst/>
          </a:prstGeom>
          <a:noFill/>
        </p:spPr>
        <p:txBody>
          <a:bodyPr wrap="square">
            <a:spAutoFit/>
          </a:bodyPr>
          <a:lstStyle/>
          <a:p>
            <a:pPr algn="l"/>
            <a:r>
              <a:rPr lang="en-US" b="1" i="0" u="sng" dirty="0">
                <a:solidFill>
                  <a:srgbClr val="333333"/>
                </a:solidFill>
                <a:effectLst/>
                <a:latin typeface="HelveticaNeue Regular"/>
              </a:rPr>
              <a:t>Prediction of loan status in commercial bank using machine learning classifier</a:t>
            </a:r>
          </a:p>
        </p:txBody>
      </p:sp>
    </p:spTree>
    <p:extLst>
      <p:ext uri="{BB962C8B-B14F-4D97-AF65-F5344CB8AC3E}">
        <p14:creationId xmlns:p14="http://schemas.microsoft.com/office/powerpoint/2010/main" val="245043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erial view of a highway near the ocean">
            <a:extLst>
              <a:ext uri="{FF2B5EF4-FFF2-40B4-BE49-F238E27FC236}">
                <a16:creationId xmlns:a16="http://schemas.microsoft.com/office/drawing/2014/main" id="{0FCDD0C4-CBE3-0D07-6A61-7C381BBFB79A}"/>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676275" y="1390338"/>
            <a:ext cx="5286375" cy="1600438"/>
          </a:xfrm>
          <a:prstGeom prst="rect">
            <a:avLst/>
          </a:prstGeom>
          <a:noFill/>
        </p:spPr>
        <p:txBody>
          <a:bodyPr wrap="square" rtlCol="0">
            <a:spAutoFit/>
          </a:bodyPr>
          <a:lstStyle/>
          <a:p>
            <a:pPr algn="ctr"/>
            <a:r>
              <a:rPr lang="en-US" sz="1600" dirty="0">
                <a:solidFill>
                  <a:schemeClr val="bg2"/>
                </a:solidFill>
                <a:latin typeface="HelveticaNeue Regular"/>
              </a:rPr>
              <a:t>A. Gupta, V. Pant, S. Kumar and P. K. Bansal, "Bank Loan Prediction System using Machine Learning," 2020 9th International Conference System Modeling and Advancement in Research Trends (SMART), Moradabad, India, 2020, pp. 423-426, </a:t>
            </a:r>
            <a:r>
              <a:rPr lang="en-US" sz="1600" dirty="0" err="1">
                <a:solidFill>
                  <a:schemeClr val="bg2"/>
                </a:solidFill>
                <a:latin typeface="HelveticaNeue Regular"/>
              </a:rPr>
              <a:t>doi</a:t>
            </a:r>
            <a:r>
              <a:rPr lang="en-US" sz="1600" dirty="0">
                <a:solidFill>
                  <a:schemeClr val="bg2"/>
                </a:solidFill>
                <a:latin typeface="HelveticaNeue Regular"/>
              </a:rPr>
              <a:t>: 10.1109/SMART50582.2020.9336801</a:t>
            </a:r>
            <a:r>
              <a:rPr lang="en-US" dirty="0">
                <a:solidFill>
                  <a:schemeClr val="bg2"/>
                </a:solidFill>
                <a:latin typeface="HelveticaNeue Regular"/>
              </a:rPr>
              <a:t>.</a:t>
            </a:r>
            <a:endParaRPr lang="en-US" sz="1600" dirty="0">
              <a:solidFill>
                <a:schemeClr val="bg2"/>
              </a:solidFill>
            </a:endParaRP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262979"/>
          </a:xfrm>
          <a:prstGeom prst="rect">
            <a:avLst/>
          </a:prstGeom>
          <a:noFill/>
        </p:spPr>
        <p:txBody>
          <a:bodyPr wrap="square" rtlCol="0">
            <a:spAutoFit/>
          </a:bodyPr>
          <a:lstStyle/>
          <a:p>
            <a:r>
              <a:rPr lang="en-US" sz="1600" b="1" dirty="0"/>
              <a:t>Goal: </a:t>
            </a:r>
            <a:r>
              <a:rPr lang="en-US" sz="1600" b="0" i="0" dirty="0">
                <a:solidFill>
                  <a:schemeClr val="bg2"/>
                </a:solidFill>
                <a:effectLst/>
                <a:latin typeface="Georgia" panose="02040502050405020303" pitchFamily="18" charset="0"/>
              </a:rPr>
              <a:t>To built a non-biased system to reduce bank’s tim</a:t>
            </a:r>
            <a:r>
              <a:rPr lang="en-US" sz="1600" dirty="0">
                <a:solidFill>
                  <a:schemeClr val="bg2"/>
                </a:solidFill>
                <a:latin typeface="Georgia" panose="02040502050405020303" pitchFamily="18" charset="0"/>
              </a:rPr>
              <a:t>e and to provide loans to the deserving applicants out of all applicants.</a:t>
            </a:r>
            <a:endParaRPr lang="en-US" sz="1600" b="0" i="0" dirty="0">
              <a:solidFill>
                <a:schemeClr val="bg2"/>
              </a:solidFill>
              <a:effectLst/>
              <a:latin typeface="Georgia" panose="02040502050405020303" pitchFamily="18" charset="0"/>
            </a:endParaRP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i="0" dirty="0">
                <a:solidFill>
                  <a:schemeClr val="bg2"/>
                </a:solidFill>
                <a:effectLst/>
                <a:latin typeface="Georgia" panose="02040502050405020303" pitchFamily="18" charset="0"/>
              </a:rPr>
              <a:t>Loan Eligible Dataset</a:t>
            </a:r>
          </a:p>
          <a:p>
            <a:endParaRPr lang="en-US" sz="1600" b="0" i="0" dirty="0">
              <a:solidFill>
                <a:srgbClr val="333333"/>
              </a:solidFill>
              <a:effectLst/>
              <a:latin typeface="Georgia" panose="02040502050405020303" pitchFamily="18" charset="0"/>
            </a:endParaRPr>
          </a:p>
          <a:p>
            <a:r>
              <a:rPr lang="en-US" sz="1600" b="1" dirty="0"/>
              <a:t>Methodology : </a:t>
            </a:r>
            <a:r>
              <a:rPr lang="en-US" sz="1600" dirty="0">
                <a:solidFill>
                  <a:schemeClr val="bg2"/>
                </a:solidFill>
              </a:rPr>
              <a:t>Given the customer data as the input  </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Data cleaning and selecting features based on the requirement </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Training and Testing the datasets on Machine Learning Models</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Checking the accuracy and predicting the approval status of the applicant</a:t>
            </a:r>
            <a:endParaRPr lang="en-US" sz="1600" i="0" dirty="0">
              <a:solidFill>
                <a:schemeClr val="bg2"/>
              </a:solidFill>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Created a loan prediction system of the applicants based on the value enter by the bank employee.</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Developed machine learning algorithm on a loan prediction dataset and deploy the result using HTML, CSS, Django at the local server.</a:t>
            </a: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https://ieeexplore.ieee.org/document/9336801</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9" name="TextBox 8">
            <a:extLst>
              <a:ext uri="{FF2B5EF4-FFF2-40B4-BE49-F238E27FC236}">
                <a16:creationId xmlns:a16="http://schemas.microsoft.com/office/drawing/2014/main" id="{190A4E0C-D5C1-51B8-CE89-387EBB171D41}"/>
              </a:ext>
            </a:extLst>
          </p:cNvPr>
          <p:cNvSpPr txBox="1"/>
          <p:nvPr/>
        </p:nvSpPr>
        <p:spPr>
          <a:xfrm>
            <a:off x="1638300" y="131533"/>
            <a:ext cx="8915400" cy="369332"/>
          </a:xfrm>
          <a:prstGeom prst="rect">
            <a:avLst/>
          </a:prstGeom>
          <a:noFill/>
        </p:spPr>
        <p:txBody>
          <a:bodyPr wrap="square">
            <a:spAutoFit/>
          </a:bodyPr>
          <a:lstStyle/>
          <a:p>
            <a:pPr algn="ctr"/>
            <a:r>
              <a:rPr lang="en-US" b="1" i="0" u="sng" strike="noStrike" dirty="0">
                <a:effectLst/>
                <a:latin typeface="HelveticaNeue Regular"/>
              </a:rPr>
              <a:t>Design and Simulation of Loan Approval Prediction Model using AWS Platform</a:t>
            </a:r>
          </a:p>
        </p:txBody>
      </p:sp>
    </p:spTree>
    <p:extLst>
      <p:ext uri="{BB962C8B-B14F-4D97-AF65-F5344CB8AC3E}">
        <p14:creationId xmlns:p14="http://schemas.microsoft.com/office/powerpoint/2010/main" val="2013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erial view of a highway near the ocean">
            <a:extLst>
              <a:ext uri="{FF2B5EF4-FFF2-40B4-BE49-F238E27FC236}">
                <a16:creationId xmlns:a16="http://schemas.microsoft.com/office/drawing/2014/main" id="{D26A1DE5-A9AE-8184-DE0D-1BA4E23FF4A4}"/>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561975" y="1401516"/>
            <a:ext cx="5286375" cy="1077218"/>
          </a:xfrm>
          <a:prstGeom prst="rect">
            <a:avLst/>
          </a:prstGeom>
          <a:noFill/>
        </p:spPr>
        <p:txBody>
          <a:bodyPr wrap="square" rtlCol="0">
            <a:spAutoFit/>
          </a:bodyPr>
          <a:lstStyle/>
          <a:p>
            <a:pPr algn="ctr"/>
            <a:r>
              <a:rPr lang="en-US" sz="1600" i="0" strike="noStrike" dirty="0">
                <a:solidFill>
                  <a:schemeClr val="bg2"/>
                </a:solidFill>
                <a:effectLst/>
                <a:latin typeface="HelveticaNeue Regular"/>
              </a:rPr>
              <a:t>G. </a:t>
            </a:r>
            <a:r>
              <a:rPr lang="en-US" sz="1600" i="0" strike="noStrike" dirty="0" err="1">
                <a:solidFill>
                  <a:schemeClr val="bg2"/>
                </a:solidFill>
                <a:effectLst/>
                <a:latin typeface="HelveticaNeue Regular"/>
              </a:rPr>
              <a:t>Shingi</a:t>
            </a:r>
            <a:r>
              <a:rPr lang="en-US" sz="1600" i="0" strike="noStrike" dirty="0">
                <a:solidFill>
                  <a:schemeClr val="bg2"/>
                </a:solidFill>
                <a:effectLst/>
                <a:latin typeface="HelveticaNeue Regular"/>
              </a:rPr>
              <a:t>, "A federated learning based approach for loan defaults prediction," 2020 International Conference on Data Mining Workshops (ICDMW), Sorrento, Italy, 2020, pp. 362-368, </a:t>
            </a:r>
            <a:r>
              <a:rPr lang="en-US" sz="1600" i="0" strike="noStrike" dirty="0" err="1">
                <a:solidFill>
                  <a:schemeClr val="bg2"/>
                </a:solidFill>
                <a:effectLst/>
                <a:latin typeface="HelveticaNeue Regular"/>
              </a:rPr>
              <a:t>doi</a:t>
            </a:r>
            <a:r>
              <a:rPr lang="en-US" sz="1600" i="0" strike="noStrike" dirty="0">
                <a:solidFill>
                  <a:schemeClr val="bg2"/>
                </a:solidFill>
                <a:effectLst/>
                <a:latin typeface="HelveticaNeue Regular"/>
              </a:rPr>
              <a:t>: 10.1109/ICDMW51313.2020.00057.</a:t>
            </a: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755422"/>
          </a:xfrm>
          <a:prstGeom prst="rect">
            <a:avLst/>
          </a:prstGeom>
          <a:noFill/>
        </p:spPr>
        <p:txBody>
          <a:bodyPr wrap="square" rtlCol="0">
            <a:spAutoFit/>
          </a:bodyPr>
          <a:lstStyle/>
          <a:p>
            <a:r>
              <a:rPr lang="en-US" sz="1600" b="1" dirty="0"/>
              <a:t>Goal: </a:t>
            </a:r>
            <a:r>
              <a:rPr lang="en-US" sz="1600" dirty="0">
                <a:solidFill>
                  <a:schemeClr val="bg2"/>
                </a:solidFill>
              </a:rPr>
              <a:t>To</a:t>
            </a:r>
            <a:r>
              <a:rPr lang="en-US" sz="1600" b="1" dirty="0">
                <a:solidFill>
                  <a:schemeClr val="bg2"/>
                </a:solidFill>
              </a:rPr>
              <a:t> </a:t>
            </a:r>
            <a:r>
              <a:rPr lang="en-US" sz="1600" dirty="0">
                <a:solidFill>
                  <a:schemeClr val="bg2"/>
                </a:solidFill>
              </a:rPr>
              <a:t>propose a</a:t>
            </a:r>
            <a:r>
              <a:rPr lang="en-US" sz="1600" b="1" dirty="0">
                <a:solidFill>
                  <a:schemeClr val="bg2"/>
                </a:solidFill>
              </a:rPr>
              <a:t> </a:t>
            </a:r>
            <a:r>
              <a:rPr lang="en-US" sz="1600" dirty="0">
                <a:solidFill>
                  <a:schemeClr val="bg2"/>
                </a:solidFill>
              </a:rPr>
              <a:t>federated learning-based approach for the prediction of loan applications that are less likely to be repaid which helps in resolving issues by sharing the weight of the model which are aggregated at the central server.</a:t>
            </a:r>
          </a:p>
          <a:p>
            <a:endParaRPr lang="en-US" sz="1600" i="0" dirty="0">
              <a:effectLst/>
              <a:latin typeface="Georgia" panose="02040502050405020303" pitchFamily="18" charset="0"/>
            </a:endParaRPr>
          </a:p>
          <a:p>
            <a:r>
              <a:rPr lang="en-US" sz="1600" b="1" dirty="0">
                <a:latin typeface="Georgia" panose="02040502050405020303" pitchFamily="18" charset="0"/>
              </a:rPr>
              <a:t>Dataset: </a:t>
            </a:r>
            <a:r>
              <a:rPr lang="en-US" sz="1600" dirty="0">
                <a:solidFill>
                  <a:schemeClr val="bg2"/>
                </a:solidFill>
                <a:latin typeface="Georgia" panose="02040502050405020303" pitchFamily="18" charset="0"/>
              </a:rPr>
              <a:t>Loan Default Dataset</a:t>
            </a:r>
            <a:endParaRPr lang="en-US" sz="1600" i="0" dirty="0">
              <a:solidFill>
                <a:schemeClr val="bg2"/>
              </a:solidFill>
              <a:effectLst/>
              <a:latin typeface="Georgia" panose="02040502050405020303" pitchFamily="18" charset="0"/>
            </a:endParaRPr>
          </a:p>
          <a:p>
            <a:endParaRPr lang="en-US" sz="1600" b="0" i="0" dirty="0">
              <a:solidFill>
                <a:srgbClr val="333333"/>
              </a:solidFill>
              <a:effectLst/>
              <a:latin typeface="Georgia" panose="02040502050405020303" pitchFamily="18" charset="0"/>
            </a:endParaRPr>
          </a:p>
          <a:p>
            <a:r>
              <a:rPr lang="en-US" sz="1600" b="1" dirty="0"/>
              <a:t>Methodology :</a:t>
            </a:r>
          </a:p>
          <a:p>
            <a:r>
              <a:rPr lang="en-US" sz="1600" dirty="0">
                <a:solidFill>
                  <a:schemeClr val="bg2"/>
                </a:solidFill>
                <a:latin typeface="Georgia" panose="02040502050405020303" pitchFamily="18" charset="0"/>
              </a:rPr>
              <a:t>T</a:t>
            </a:r>
            <a:r>
              <a:rPr lang="en-US" sz="1600" i="0" dirty="0">
                <a:solidFill>
                  <a:schemeClr val="bg2"/>
                </a:solidFill>
                <a:effectLst/>
                <a:latin typeface="Georgia" panose="02040502050405020303" pitchFamily="18" charset="0"/>
              </a:rPr>
              <a:t>o predict a given loan application into default or repayable. We explain our solution by describing our approach for each phase of the standard default prediction pipeline-data preprocessing, model training, and model architecture</a:t>
            </a:r>
          </a:p>
          <a:p>
            <a:endParaRPr lang="en-US" sz="1600" i="0" dirty="0">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dirty="0">
                <a:solidFill>
                  <a:schemeClr val="bg2"/>
                </a:solidFill>
              </a:rPr>
              <a:t>Achieved improved results in the area of default prediction by federated approach</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This decentralized system can protect security, sensitivity, and alleviate the influence of unavailable data.</a:t>
            </a: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https://ieeexplore.ieee.org/document/9346395</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11" name="TextBox 10">
            <a:extLst>
              <a:ext uri="{FF2B5EF4-FFF2-40B4-BE49-F238E27FC236}">
                <a16:creationId xmlns:a16="http://schemas.microsoft.com/office/drawing/2014/main" id="{D59E4E88-254B-A43B-34D9-89EC2BE6C7AC}"/>
              </a:ext>
            </a:extLst>
          </p:cNvPr>
          <p:cNvSpPr txBox="1"/>
          <p:nvPr/>
        </p:nvSpPr>
        <p:spPr>
          <a:xfrm>
            <a:off x="1986359" y="341233"/>
            <a:ext cx="7723981" cy="369332"/>
          </a:xfrm>
          <a:prstGeom prst="rect">
            <a:avLst/>
          </a:prstGeom>
          <a:noFill/>
        </p:spPr>
        <p:txBody>
          <a:bodyPr wrap="square">
            <a:spAutoFit/>
          </a:bodyPr>
          <a:lstStyle/>
          <a:p>
            <a:pPr algn="ctr"/>
            <a:r>
              <a:rPr lang="en-US" b="1" i="0" u="sng" dirty="0">
                <a:solidFill>
                  <a:srgbClr val="333333"/>
                </a:solidFill>
                <a:effectLst/>
                <a:latin typeface="HelveticaNeue Regular"/>
              </a:rPr>
              <a:t>A federated learning based approach for loan defaults prediction</a:t>
            </a:r>
          </a:p>
        </p:txBody>
      </p:sp>
    </p:spTree>
    <p:extLst>
      <p:ext uri="{BB962C8B-B14F-4D97-AF65-F5344CB8AC3E}">
        <p14:creationId xmlns:p14="http://schemas.microsoft.com/office/powerpoint/2010/main" val="163828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erial view of a highway near the ocean">
            <a:extLst>
              <a:ext uri="{FF2B5EF4-FFF2-40B4-BE49-F238E27FC236}">
                <a16:creationId xmlns:a16="http://schemas.microsoft.com/office/drawing/2014/main" id="{0AD09683-B31B-85BF-AB24-1B9591683EA6}"/>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639762" y="1218695"/>
            <a:ext cx="5286375" cy="1569660"/>
          </a:xfrm>
          <a:prstGeom prst="rect">
            <a:avLst/>
          </a:prstGeom>
          <a:noFill/>
        </p:spPr>
        <p:txBody>
          <a:bodyPr wrap="square" rtlCol="0">
            <a:spAutoFit/>
          </a:bodyPr>
          <a:lstStyle/>
          <a:p>
            <a:pPr algn="ctr"/>
            <a:r>
              <a:rPr lang="en-US" sz="1600" dirty="0">
                <a:solidFill>
                  <a:schemeClr val="bg2"/>
                </a:solidFill>
                <a:latin typeface="HelveticaNeue Regular"/>
              </a:rPr>
              <a:t>W. </a:t>
            </a:r>
            <a:r>
              <a:rPr lang="en-US" sz="1600" dirty="0" err="1">
                <a:solidFill>
                  <a:schemeClr val="bg2"/>
                </a:solidFill>
                <a:latin typeface="HelveticaNeue Regular"/>
              </a:rPr>
              <a:t>Uriawan</a:t>
            </a:r>
            <a:r>
              <a:rPr lang="en-US" sz="1600" dirty="0">
                <a:solidFill>
                  <a:schemeClr val="bg2"/>
                </a:solidFill>
                <a:latin typeface="HelveticaNeue Regular"/>
              </a:rPr>
              <a:t>, O. Hasan, Y. </a:t>
            </a:r>
            <a:r>
              <a:rPr lang="en-US" sz="1600" dirty="0" err="1">
                <a:solidFill>
                  <a:schemeClr val="bg2"/>
                </a:solidFill>
                <a:latin typeface="HelveticaNeue Regular"/>
              </a:rPr>
              <a:t>Badr</a:t>
            </a:r>
            <a:r>
              <a:rPr lang="en-US" sz="1600" dirty="0">
                <a:solidFill>
                  <a:schemeClr val="bg2"/>
                </a:solidFill>
                <a:latin typeface="HelveticaNeue Regular"/>
              </a:rPr>
              <a:t> and L. </a:t>
            </a:r>
            <a:r>
              <a:rPr lang="en-US" sz="1600" dirty="0" err="1">
                <a:solidFill>
                  <a:schemeClr val="bg2"/>
                </a:solidFill>
                <a:latin typeface="HelveticaNeue Regular"/>
              </a:rPr>
              <a:t>Brunie</a:t>
            </a:r>
            <a:r>
              <a:rPr lang="en-US" sz="1600" dirty="0">
                <a:solidFill>
                  <a:schemeClr val="bg2"/>
                </a:solidFill>
                <a:latin typeface="HelveticaNeue Regular"/>
              </a:rPr>
              <a:t>, "LAPS: Computing Loan Default Risk from User Activity, Profile, and Recommendations," 2022 Fourth International Conference on Blockchain Computing and Applications (BCCA), San Antonio, TX, USA, 2022, pp. 167-172, </a:t>
            </a:r>
            <a:r>
              <a:rPr lang="en-US" sz="1600" dirty="0" err="1">
                <a:solidFill>
                  <a:schemeClr val="bg2"/>
                </a:solidFill>
                <a:latin typeface="HelveticaNeue Regular"/>
              </a:rPr>
              <a:t>doi</a:t>
            </a:r>
            <a:r>
              <a:rPr lang="en-US" sz="1600" dirty="0">
                <a:solidFill>
                  <a:schemeClr val="bg2"/>
                </a:solidFill>
                <a:latin typeface="HelveticaNeue Regular"/>
              </a:rPr>
              <a:t>: 10.1109/BCCA55292.2022.9922034.</a:t>
            </a:r>
            <a:endParaRPr lang="en-US" sz="1600" dirty="0">
              <a:solidFill>
                <a:schemeClr val="bg2"/>
              </a:solidFill>
            </a:endParaRP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883275" cy="5262979"/>
          </a:xfrm>
          <a:prstGeom prst="rect">
            <a:avLst/>
          </a:prstGeom>
          <a:noFill/>
        </p:spPr>
        <p:txBody>
          <a:bodyPr wrap="square" rtlCol="0">
            <a:spAutoFit/>
          </a:bodyPr>
          <a:lstStyle/>
          <a:p>
            <a:r>
              <a:rPr lang="en-US" sz="1600" b="1" dirty="0"/>
              <a:t>Goal: </a:t>
            </a:r>
            <a:r>
              <a:rPr lang="en-US" sz="1600" dirty="0">
                <a:solidFill>
                  <a:schemeClr val="bg2"/>
                </a:solidFill>
              </a:rPr>
              <a:t>To build a personal lending platform model based on the trustworthiness score called LAPS (Loan Risk score, Activity score, Profile score, and Social Recommendation score) borrower trustworthiness score.</a:t>
            </a:r>
          </a:p>
          <a:p>
            <a:endParaRPr lang="en-US" sz="1600" i="0" dirty="0">
              <a:effectLst/>
              <a:latin typeface="Georgia" panose="02040502050405020303" pitchFamily="18" charset="0"/>
            </a:endParaRPr>
          </a:p>
          <a:p>
            <a:r>
              <a:rPr lang="en-US" sz="1600" b="1" dirty="0">
                <a:latin typeface="Georgia" panose="02040502050405020303" pitchFamily="18" charset="0"/>
              </a:rPr>
              <a:t>Dataset: </a:t>
            </a:r>
            <a:r>
              <a:rPr lang="en-US" sz="1600" dirty="0">
                <a:solidFill>
                  <a:schemeClr val="bg2"/>
                </a:solidFill>
                <a:latin typeface="Georgia" panose="02040502050405020303" pitchFamily="18" charset="0"/>
              </a:rPr>
              <a:t>UCI Bank Marketing public dataset</a:t>
            </a:r>
          </a:p>
          <a:p>
            <a:endParaRPr lang="en-US" sz="1600" i="0" dirty="0">
              <a:effectLst/>
              <a:latin typeface="Georgia" panose="02040502050405020303" pitchFamily="18" charset="0"/>
            </a:endParaRPr>
          </a:p>
          <a:p>
            <a:r>
              <a:rPr lang="en-US" sz="1600" b="1" dirty="0"/>
              <a:t>Methodology :</a:t>
            </a:r>
          </a:p>
          <a:p>
            <a:r>
              <a:rPr lang="en-US" sz="1600" b="0" i="0" dirty="0">
                <a:solidFill>
                  <a:schemeClr val="bg2"/>
                </a:solidFill>
                <a:effectLst/>
                <a:latin typeface="Georgia" panose="02040502050405020303" pitchFamily="18" charset="0"/>
              </a:rPr>
              <a:t>The process will start with feature collection from datasets,  then continue with features selection by applying a suitable method and testing all the features selected, and the same cycle for the following features until found the highest score of features by using LAPS formula.</a:t>
            </a:r>
          </a:p>
          <a:p>
            <a:endParaRPr lang="en-US" sz="1600" i="0" dirty="0">
              <a:effectLst/>
              <a:latin typeface="Georgia" panose="02040502050405020303" pitchFamily="18" charset="0"/>
            </a:endParaRPr>
          </a:p>
          <a:p>
            <a:r>
              <a:rPr lang="en-US" sz="1600" b="1" dirty="0"/>
              <a:t>Results:</a:t>
            </a:r>
          </a:p>
          <a:p>
            <a:r>
              <a:rPr lang="en-US" sz="1600" dirty="0">
                <a:solidFill>
                  <a:schemeClr val="bg2"/>
                </a:solidFill>
              </a:rPr>
              <a:t>The LAPS model describes the scoring of trustworthiness that has been successfully applied to the personal lending prototype.</a:t>
            </a:r>
          </a:p>
          <a:p>
            <a:endParaRPr lang="en-US" sz="1600" i="0" dirty="0">
              <a:effectLst/>
              <a:latin typeface="Georgia" panose="02040502050405020303" pitchFamily="18" charset="0"/>
            </a:endParaRP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https://ieeexplore.ieee.org/document/9922034</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8" name="TextBox 7">
            <a:extLst>
              <a:ext uri="{FF2B5EF4-FFF2-40B4-BE49-F238E27FC236}">
                <a16:creationId xmlns:a16="http://schemas.microsoft.com/office/drawing/2014/main" id="{E5CBDE2E-B386-9871-7543-C8052FBF1125}"/>
              </a:ext>
            </a:extLst>
          </p:cNvPr>
          <p:cNvSpPr txBox="1"/>
          <p:nvPr/>
        </p:nvSpPr>
        <p:spPr>
          <a:xfrm>
            <a:off x="966787" y="219134"/>
            <a:ext cx="9991725" cy="369332"/>
          </a:xfrm>
          <a:prstGeom prst="rect">
            <a:avLst/>
          </a:prstGeom>
          <a:noFill/>
        </p:spPr>
        <p:txBody>
          <a:bodyPr wrap="square">
            <a:spAutoFit/>
          </a:bodyPr>
          <a:lstStyle/>
          <a:p>
            <a:pPr algn="l"/>
            <a:r>
              <a:rPr lang="en-US" b="1" i="0" u="sng" dirty="0">
                <a:solidFill>
                  <a:srgbClr val="333333"/>
                </a:solidFill>
                <a:effectLst/>
                <a:latin typeface="HelveticaNeue Regular"/>
              </a:rPr>
              <a:t>LAPS: Computing Loan Default Risk from User Activity, Profile, and Recommendations</a:t>
            </a:r>
          </a:p>
        </p:txBody>
      </p:sp>
    </p:spTree>
    <p:extLst>
      <p:ext uri="{BB962C8B-B14F-4D97-AF65-F5344CB8AC3E}">
        <p14:creationId xmlns:p14="http://schemas.microsoft.com/office/powerpoint/2010/main" val="46242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erial view of a highway near the ocean">
            <a:extLst>
              <a:ext uri="{FF2B5EF4-FFF2-40B4-BE49-F238E27FC236}">
                <a16:creationId xmlns:a16="http://schemas.microsoft.com/office/drawing/2014/main" id="{F04CE3C2-FF42-6A45-5356-617022339D4C}"/>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439738" y="1080196"/>
            <a:ext cx="5286375" cy="1846659"/>
          </a:xfrm>
          <a:prstGeom prst="rect">
            <a:avLst/>
          </a:prstGeom>
          <a:noFill/>
        </p:spPr>
        <p:txBody>
          <a:bodyPr wrap="square" rtlCol="0">
            <a:spAutoFit/>
          </a:bodyPr>
          <a:lstStyle/>
          <a:p>
            <a:pPr algn="ctr"/>
            <a:endParaRPr lang="en-US" dirty="0">
              <a:latin typeface="HelveticaNeue Regular"/>
            </a:endParaRPr>
          </a:p>
          <a:p>
            <a:pPr algn="ctr"/>
            <a:r>
              <a:rPr lang="en-US" sz="1600" i="0" strike="noStrike" dirty="0">
                <a:solidFill>
                  <a:schemeClr val="bg2"/>
                </a:solidFill>
                <a:effectLst/>
                <a:latin typeface="HelveticaNeue Regular"/>
              </a:rPr>
              <a:t>S. Barua, D. </a:t>
            </a:r>
            <a:r>
              <a:rPr lang="en-US" sz="1600" i="0" strike="noStrike" dirty="0" err="1">
                <a:solidFill>
                  <a:schemeClr val="bg2"/>
                </a:solidFill>
                <a:effectLst/>
                <a:latin typeface="HelveticaNeue Regular"/>
              </a:rPr>
              <a:t>Gavandi</a:t>
            </a:r>
            <a:r>
              <a:rPr lang="en-US" sz="1600" i="0" strike="noStrike" dirty="0">
                <a:solidFill>
                  <a:schemeClr val="bg2"/>
                </a:solidFill>
                <a:effectLst/>
                <a:latin typeface="HelveticaNeue Regular"/>
              </a:rPr>
              <a:t>, P. </a:t>
            </a:r>
            <a:r>
              <a:rPr lang="en-US" sz="1600" i="0" strike="noStrike" dirty="0" err="1">
                <a:solidFill>
                  <a:schemeClr val="bg2"/>
                </a:solidFill>
                <a:effectLst/>
                <a:latin typeface="HelveticaNeue Regular"/>
              </a:rPr>
              <a:t>Sangle</a:t>
            </a:r>
            <a:r>
              <a:rPr lang="en-US" sz="1600" i="0" strike="noStrike" dirty="0">
                <a:solidFill>
                  <a:schemeClr val="bg2"/>
                </a:solidFill>
                <a:effectLst/>
                <a:latin typeface="HelveticaNeue Regular"/>
              </a:rPr>
              <a:t>, L. Shinde and J. Ramteke, "Swindle: Predicting the Probability of Loan Defaults using </a:t>
            </a:r>
            <a:r>
              <a:rPr lang="en-US" sz="1600" i="0" strike="noStrike" dirty="0" err="1">
                <a:solidFill>
                  <a:schemeClr val="bg2"/>
                </a:solidFill>
                <a:effectLst/>
                <a:latin typeface="HelveticaNeue Regular"/>
              </a:rPr>
              <a:t>CatBoost</a:t>
            </a:r>
            <a:r>
              <a:rPr lang="en-US" sz="1600" i="0" strike="noStrike" dirty="0">
                <a:solidFill>
                  <a:schemeClr val="bg2"/>
                </a:solidFill>
                <a:effectLst/>
                <a:latin typeface="HelveticaNeue Regular"/>
              </a:rPr>
              <a:t> Algorithm," 2021 5th International Conference on Computing Methodologies and Communication (ICCMC), Erode, India, 2021, pp. 1710-1715, </a:t>
            </a:r>
            <a:r>
              <a:rPr lang="en-US" sz="1600" i="0" strike="noStrike" dirty="0" err="1">
                <a:solidFill>
                  <a:schemeClr val="bg2"/>
                </a:solidFill>
                <a:effectLst/>
                <a:latin typeface="HelveticaNeue Regular"/>
              </a:rPr>
              <a:t>doi</a:t>
            </a:r>
            <a:r>
              <a:rPr lang="en-US" sz="1600" i="0" strike="noStrike" dirty="0">
                <a:solidFill>
                  <a:schemeClr val="bg2"/>
                </a:solidFill>
                <a:effectLst/>
                <a:latin typeface="HelveticaNeue Regular"/>
              </a:rPr>
              <a:t>: 10.1109/ICCMC51019.2021.9418277.</a:t>
            </a:r>
            <a:endParaRPr lang="en-US" sz="1600" dirty="0">
              <a:solidFill>
                <a:schemeClr val="bg2"/>
              </a:solidFill>
            </a:endParaRP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6001643"/>
          </a:xfrm>
          <a:prstGeom prst="rect">
            <a:avLst/>
          </a:prstGeom>
          <a:noFill/>
        </p:spPr>
        <p:txBody>
          <a:bodyPr wrap="square" rtlCol="0">
            <a:spAutoFit/>
          </a:bodyPr>
          <a:lstStyle/>
          <a:p>
            <a:r>
              <a:rPr lang="en-US" sz="1600" b="1" dirty="0"/>
              <a:t>Goal: </a:t>
            </a:r>
            <a:r>
              <a:rPr lang="en-US" sz="1600" dirty="0">
                <a:solidFill>
                  <a:schemeClr val="bg2"/>
                </a:solidFill>
                <a:latin typeface="Georgia" panose="02040502050405020303" pitchFamily="18" charset="0"/>
              </a:rPr>
              <a:t>D</a:t>
            </a:r>
            <a:r>
              <a:rPr lang="en-US" sz="1600" b="0" i="0" dirty="0">
                <a:solidFill>
                  <a:schemeClr val="bg2"/>
                </a:solidFill>
                <a:effectLst/>
                <a:latin typeface="Georgia" panose="02040502050405020303" pitchFamily="18" charset="0"/>
              </a:rPr>
              <a:t>eveloping Machine Learning (ML)  model that could predict loan defaulters would be very beneficial for the financial institutes and banks for notifying them to approve a customer's loan or not.</a:t>
            </a: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dirty="0">
                <a:solidFill>
                  <a:schemeClr val="bg2"/>
                </a:solidFill>
                <a:latin typeface="Georgia" panose="02040502050405020303" pitchFamily="18" charset="0"/>
              </a:rPr>
              <a:t>standard Indian loan default dataset </a:t>
            </a:r>
          </a:p>
          <a:p>
            <a:endParaRPr lang="en-US" sz="1600" i="0" dirty="0">
              <a:solidFill>
                <a:srgbClr val="333333"/>
              </a:solidFill>
              <a:effectLst/>
              <a:latin typeface="Georgia" panose="02040502050405020303" pitchFamily="18" charset="0"/>
            </a:endParaRPr>
          </a:p>
          <a:p>
            <a:r>
              <a:rPr lang="en-US" sz="1600" b="1" dirty="0"/>
              <a:t>Methodology : </a:t>
            </a:r>
          </a:p>
          <a:p>
            <a:pPr marL="285750" indent="-285750">
              <a:buFont typeface="Arial" panose="020B0604020202020204" pitchFamily="34" charset="0"/>
              <a:buChar char="•"/>
            </a:pPr>
            <a:r>
              <a:rPr lang="en-US" sz="1600" dirty="0">
                <a:solidFill>
                  <a:schemeClr val="bg2"/>
                </a:solidFill>
              </a:rPr>
              <a:t>Given the data is cleaned and normalized for uniformity</a:t>
            </a:r>
          </a:p>
          <a:p>
            <a:pPr marL="285750" indent="-285750">
              <a:buFont typeface="Arial" panose="020B0604020202020204" pitchFamily="34" charset="0"/>
              <a:buChar char="•"/>
            </a:pPr>
            <a:r>
              <a:rPr lang="en-US" sz="1600" i="0" dirty="0" err="1">
                <a:solidFill>
                  <a:schemeClr val="bg2"/>
                </a:solidFill>
                <a:effectLst/>
                <a:latin typeface="Georgia" panose="02040502050405020303" pitchFamily="18" charset="0"/>
              </a:rPr>
              <a:t>CatBoost</a:t>
            </a:r>
            <a:r>
              <a:rPr lang="en-US" sz="1600" i="0" dirty="0">
                <a:solidFill>
                  <a:schemeClr val="bg2"/>
                </a:solidFill>
                <a:effectLst/>
                <a:latin typeface="Georgia" panose="02040502050405020303" pitchFamily="18" charset="0"/>
              </a:rPr>
              <a:t> algorithm as  gradient boosting on decision trees is used to get more accurate results</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Python-tesseract tool is used to read the text embedded in the image</a:t>
            </a:r>
            <a:r>
              <a:rPr lang="en-US" sz="1600" i="0" dirty="0">
                <a:effectLst/>
                <a:latin typeface="Georgia" panose="02040502050405020303" pitchFamily="18" charset="0"/>
              </a:rPr>
              <a:t>.</a:t>
            </a:r>
          </a:p>
          <a:p>
            <a:r>
              <a:rPr lang="en-US" sz="1600" b="1" dirty="0"/>
              <a:t>Results:</a:t>
            </a:r>
          </a:p>
          <a:p>
            <a:pPr marL="285750" indent="-285750">
              <a:buFont typeface="Arial" panose="020B0604020202020204" pitchFamily="34" charset="0"/>
              <a:buChar char="•"/>
            </a:pPr>
            <a:r>
              <a:rPr lang="en-US" sz="1600" dirty="0" err="1">
                <a:solidFill>
                  <a:schemeClr val="bg2"/>
                </a:solidFill>
              </a:rPr>
              <a:t>CatBoost</a:t>
            </a:r>
            <a:r>
              <a:rPr lang="en-US" sz="1600" dirty="0">
                <a:solidFill>
                  <a:schemeClr val="bg2"/>
                </a:solidFill>
              </a:rPr>
              <a:t> has achieved the highest accuracy amongst all other algorithms</a:t>
            </a:r>
          </a:p>
          <a:p>
            <a:pPr marL="285750" indent="-285750">
              <a:buFont typeface="Arial" panose="020B0604020202020204" pitchFamily="34" charset="0"/>
              <a:buChar char="•"/>
            </a:pPr>
            <a:r>
              <a:rPr lang="en-US" sz="1600" b="0" i="0" dirty="0">
                <a:solidFill>
                  <a:schemeClr val="bg2"/>
                </a:solidFill>
                <a:effectLst/>
                <a:latin typeface="Georgia" panose="02040502050405020303" pitchFamily="18" charset="0"/>
              </a:rPr>
              <a:t>successfully classified  users into four categories namely: Excellent Credit, Good Credit, Low Credit, Bad Credit.</a:t>
            </a:r>
          </a:p>
          <a:p>
            <a:pPr marL="285750" indent="-285750">
              <a:buFont typeface="Arial" panose="020B0604020202020204" pitchFamily="34" charset="0"/>
              <a:buChar char="•"/>
            </a:pPr>
            <a:r>
              <a:rPr lang="en-US" sz="1600" b="0" i="0" dirty="0">
                <a:solidFill>
                  <a:schemeClr val="bg2"/>
                </a:solidFill>
                <a:effectLst/>
                <a:latin typeface="Georgia" panose="02040502050405020303" pitchFamily="18" charset="0"/>
              </a:rPr>
              <a:t> A particular recommended scheme for individual based on their repaying capabilities.</a:t>
            </a:r>
          </a:p>
          <a:p>
            <a:pPr algn="l">
              <a:buFont typeface="+mj-lt"/>
              <a:buAutoNum type="arabicPeriod"/>
            </a:pPr>
            <a:endParaRPr lang="en-US" sz="1600" i="0" dirty="0">
              <a:effectLst/>
              <a:latin typeface="Georgia" panose="02040502050405020303" pitchFamily="18" charset="0"/>
            </a:endParaRP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https://ieeexplore.ieee.org/document/9418277</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8" name="TextBox 7">
            <a:extLst>
              <a:ext uri="{FF2B5EF4-FFF2-40B4-BE49-F238E27FC236}">
                <a16:creationId xmlns:a16="http://schemas.microsoft.com/office/drawing/2014/main" id="{DFBA3F21-0885-ECBD-B712-096E25BBFFFE}"/>
              </a:ext>
            </a:extLst>
          </p:cNvPr>
          <p:cNvSpPr txBox="1"/>
          <p:nvPr/>
        </p:nvSpPr>
        <p:spPr>
          <a:xfrm>
            <a:off x="1279128" y="280333"/>
            <a:ext cx="8893969" cy="369332"/>
          </a:xfrm>
          <a:prstGeom prst="rect">
            <a:avLst/>
          </a:prstGeom>
          <a:noFill/>
        </p:spPr>
        <p:txBody>
          <a:bodyPr wrap="square">
            <a:spAutoFit/>
          </a:bodyPr>
          <a:lstStyle/>
          <a:p>
            <a:pPr algn="ctr"/>
            <a:r>
              <a:rPr lang="en-US" b="1" i="0" u="sng" dirty="0">
                <a:solidFill>
                  <a:srgbClr val="333333"/>
                </a:solidFill>
                <a:effectLst/>
                <a:latin typeface="HelveticaNeue Regular"/>
              </a:rPr>
              <a:t>Swindle: Predicting the Probability of Loan Defaults using </a:t>
            </a:r>
            <a:r>
              <a:rPr lang="en-US" b="1" i="0" u="sng" dirty="0" err="1">
                <a:solidFill>
                  <a:srgbClr val="333333"/>
                </a:solidFill>
                <a:effectLst/>
                <a:latin typeface="HelveticaNeue Regular"/>
              </a:rPr>
              <a:t>CatBoost</a:t>
            </a:r>
            <a:r>
              <a:rPr lang="en-US" b="1" i="0" u="sng" dirty="0">
                <a:solidFill>
                  <a:srgbClr val="333333"/>
                </a:solidFill>
                <a:effectLst/>
                <a:latin typeface="HelveticaNeue Regular"/>
              </a:rPr>
              <a:t> Algorithm</a:t>
            </a:r>
          </a:p>
        </p:txBody>
      </p:sp>
    </p:spTree>
    <p:extLst>
      <p:ext uri="{BB962C8B-B14F-4D97-AF65-F5344CB8AC3E}">
        <p14:creationId xmlns:p14="http://schemas.microsoft.com/office/powerpoint/2010/main" val="238540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erial view of a highway near the ocean">
            <a:extLst>
              <a:ext uri="{FF2B5EF4-FFF2-40B4-BE49-F238E27FC236}">
                <a16:creationId xmlns:a16="http://schemas.microsoft.com/office/drawing/2014/main" id="{579C3526-FA75-6F8F-9B43-77685DE2BCC5}"/>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561975" y="1172769"/>
            <a:ext cx="5286375" cy="1815882"/>
          </a:xfrm>
          <a:prstGeom prst="rect">
            <a:avLst/>
          </a:prstGeom>
          <a:noFill/>
        </p:spPr>
        <p:txBody>
          <a:bodyPr wrap="square" rtlCol="0">
            <a:spAutoFit/>
          </a:bodyPr>
          <a:lstStyle/>
          <a:p>
            <a:pPr algn="ctr"/>
            <a:r>
              <a:rPr lang="en-US" sz="1600" dirty="0">
                <a:solidFill>
                  <a:schemeClr val="bg2"/>
                </a:solidFill>
                <a:latin typeface="HelveticaNeue Regular"/>
              </a:rPr>
              <a:t>A. </a:t>
            </a:r>
            <a:r>
              <a:rPr lang="en-US" sz="1600" dirty="0" err="1">
                <a:solidFill>
                  <a:schemeClr val="bg2"/>
                </a:solidFill>
                <a:latin typeface="HelveticaNeue Regular"/>
              </a:rPr>
              <a:t>Mueankoo</a:t>
            </a:r>
            <a:r>
              <a:rPr lang="en-US" sz="1600" dirty="0">
                <a:solidFill>
                  <a:schemeClr val="bg2"/>
                </a:solidFill>
                <a:latin typeface="HelveticaNeue Regular"/>
              </a:rPr>
              <a:t>, M. </a:t>
            </a:r>
            <a:r>
              <a:rPr lang="en-US" sz="1600" dirty="0" err="1">
                <a:solidFill>
                  <a:schemeClr val="bg2"/>
                </a:solidFill>
                <a:latin typeface="HelveticaNeue Regular"/>
              </a:rPr>
              <a:t>Eso</a:t>
            </a:r>
            <a:r>
              <a:rPr lang="en-US" sz="1600" dirty="0">
                <a:solidFill>
                  <a:schemeClr val="bg2"/>
                </a:solidFill>
                <a:latin typeface="HelveticaNeue Regular"/>
              </a:rPr>
              <a:t> and S. </a:t>
            </a:r>
            <a:r>
              <a:rPr lang="en-US" sz="1600" dirty="0" err="1">
                <a:solidFill>
                  <a:schemeClr val="bg2"/>
                </a:solidFill>
                <a:latin typeface="HelveticaNeue Regular"/>
              </a:rPr>
              <a:t>Musikasuwan</a:t>
            </a:r>
            <a:r>
              <a:rPr lang="en-US" sz="1600" dirty="0">
                <a:solidFill>
                  <a:schemeClr val="bg2"/>
                </a:solidFill>
                <a:latin typeface="HelveticaNeue Regular"/>
              </a:rPr>
              <a:t>, "Performance of a Loan Repayment Status Model Using Machine Learning," 2022 19th International Conference on Electrical Engineering/Electronics, Computer, Telecommunications and Information Technology (ECTI-CON), Prachuap Khiri Khan, Thailand, 2022, pp. 1-4, </a:t>
            </a:r>
            <a:r>
              <a:rPr lang="en-US" sz="1600" dirty="0" err="1">
                <a:solidFill>
                  <a:schemeClr val="bg2"/>
                </a:solidFill>
                <a:latin typeface="HelveticaNeue Regular"/>
              </a:rPr>
              <a:t>doi</a:t>
            </a:r>
            <a:r>
              <a:rPr lang="en-US" sz="1600" dirty="0">
                <a:solidFill>
                  <a:schemeClr val="bg2"/>
                </a:solidFill>
                <a:latin typeface="HelveticaNeue Regular"/>
              </a:rPr>
              <a:t>: 10.1109/ECTI-CON54298.2022.9795570.</a:t>
            </a: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509200"/>
          </a:xfrm>
          <a:prstGeom prst="rect">
            <a:avLst/>
          </a:prstGeom>
          <a:noFill/>
        </p:spPr>
        <p:txBody>
          <a:bodyPr wrap="square" rtlCol="0">
            <a:spAutoFit/>
          </a:bodyPr>
          <a:lstStyle/>
          <a:p>
            <a:r>
              <a:rPr lang="en-US" sz="1600" b="1" dirty="0"/>
              <a:t>Goal: </a:t>
            </a:r>
            <a:r>
              <a:rPr lang="en-US" sz="1600" dirty="0">
                <a:solidFill>
                  <a:schemeClr val="bg2"/>
                </a:solidFill>
                <a:latin typeface="Georgia" panose="02040502050405020303" pitchFamily="18" charset="0"/>
              </a:rPr>
              <a:t>T</a:t>
            </a:r>
            <a:r>
              <a:rPr lang="en-US" sz="1600" b="0" i="0" dirty="0">
                <a:solidFill>
                  <a:schemeClr val="bg2"/>
                </a:solidFill>
                <a:effectLst/>
                <a:latin typeface="Georgia" panose="02040502050405020303" pitchFamily="18" charset="0"/>
              </a:rPr>
              <a:t>o investigate the model for predicting loan repayment status of As- </a:t>
            </a:r>
            <a:r>
              <a:rPr lang="en-US" sz="1600" b="0" i="0" dirty="0" err="1">
                <a:solidFill>
                  <a:schemeClr val="bg2"/>
                </a:solidFill>
                <a:effectLst/>
                <a:latin typeface="Georgia" panose="02040502050405020303" pitchFamily="18" charset="0"/>
              </a:rPr>
              <a:t>Siddeek</a:t>
            </a:r>
            <a:r>
              <a:rPr lang="en-US" sz="1600" b="0" i="0" dirty="0">
                <a:solidFill>
                  <a:schemeClr val="bg2"/>
                </a:solidFill>
                <a:effectLst/>
                <a:latin typeface="Georgia" panose="02040502050405020303" pitchFamily="18" charset="0"/>
              </a:rPr>
              <a:t> Islamic Cooperative Limited in Songkhla Province.</a:t>
            </a: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b="0" i="0" dirty="0">
                <a:solidFill>
                  <a:schemeClr val="bg2"/>
                </a:solidFill>
                <a:effectLst/>
                <a:latin typeface="Georgia" panose="02040502050405020303" pitchFamily="18" charset="0"/>
              </a:rPr>
              <a:t>As-</a:t>
            </a:r>
            <a:r>
              <a:rPr lang="en-US" sz="1600" b="0" i="0" dirty="0" err="1">
                <a:solidFill>
                  <a:schemeClr val="bg2"/>
                </a:solidFill>
                <a:effectLst/>
                <a:latin typeface="Georgia" panose="02040502050405020303" pitchFamily="18" charset="0"/>
              </a:rPr>
              <a:t>Siddeek</a:t>
            </a:r>
            <a:r>
              <a:rPr lang="en-US" sz="1600" b="0" i="0" dirty="0">
                <a:solidFill>
                  <a:schemeClr val="bg2"/>
                </a:solidFill>
                <a:effectLst/>
                <a:latin typeface="Georgia" panose="02040502050405020303" pitchFamily="18" charset="0"/>
              </a:rPr>
              <a:t> Islamic Cooperative Limited</a:t>
            </a:r>
          </a:p>
          <a:p>
            <a:endParaRPr lang="en-US" sz="1600" b="0" i="0" dirty="0">
              <a:solidFill>
                <a:srgbClr val="333333"/>
              </a:solidFill>
              <a:effectLst/>
              <a:latin typeface="Georgia" panose="02040502050405020303" pitchFamily="18" charset="0"/>
            </a:endParaRPr>
          </a:p>
          <a:p>
            <a:r>
              <a:rPr lang="en-US" sz="1600" b="1" dirty="0"/>
              <a:t>Methodology : </a:t>
            </a:r>
            <a:r>
              <a:rPr lang="en-US" sz="1600" dirty="0">
                <a:solidFill>
                  <a:schemeClr val="bg2"/>
                </a:solidFill>
              </a:rPr>
              <a:t>Given the data of a customer historic data </a:t>
            </a:r>
            <a:r>
              <a:rPr lang="en-US" sz="1600" dirty="0">
                <a:solidFill>
                  <a:schemeClr val="bg2"/>
                </a:solidFill>
                <a:latin typeface="Georgia" panose="02040502050405020303" pitchFamily="18" charset="0"/>
              </a:rPr>
              <a:t>of a company  </a:t>
            </a:r>
            <a:endParaRPr lang="en-US" sz="1600" i="0" dirty="0">
              <a:solidFill>
                <a:schemeClr val="bg2"/>
              </a:solidFill>
              <a:effectLst/>
              <a:latin typeface="Georgia" panose="02040502050405020303" pitchFamily="18" charset="0"/>
            </a:endParaRP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Feature selection to select suitable data attributes </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Various Machine learning Models were used to predict loan repayment status</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Model evaluation is done to find the best ML model </a:t>
            </a:r>
          </a:p>
          <a:p>
            <a:endParaRPr lang="en-US" sz="1600" i="0" dirty="0">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ML models with  high-performance accuracy in predicting performance of loan repayment status</a:t>
            </a:r>
          </a:p>
          <a:p>
            <a:pPr marL="285750" indent="-285750">
              <a:buFont typeface="Arial" panose="020B0604020202020204" pitchFamily="34" charset="0"/>
              <a:buChar char="•"/>
            </a:pPr>
            <a:r>
              <a:rPr lang="en-US" sz="1600" dirty="0">
                <a:solidFill>
                  <a:schemeClr val="bg2"/>
                </a:solidFill>
                <a:latin typeface="Georgia" panose="02040502050405020303" pitchFamily="18" charset="0"/>
              </a:rPr>
              <a:t>The frequency of loan repayment status of bad customers is high</a:t>
            </a:r>
            <a:endParaRPr lang="en-US" sz="1600" i="0" dirty="0">
              <a:solidFill>
                <a:schemeClr val="bg2"/>
              </a:solidFill>
              <a:effectLst/>
              <a:latin typeface="Georgia" panose="02040502050405020303" pitchFamily="18" charset="0"/>
            </a:endParaRPr>
          </a:p>
          <a:p>
            <a:pPr marL="285750" indent="-285750">
              <a:buFont typeface="Arial" panose="020B0604020202020204" pitchFamily="34" charset="0"/>
              <a:buChar char="•"/>
            </a:pPr>
            <a:endParaRPr lang="en-US" sz="1600" i="0" dirty="0">
              <a:effectLst/>
              <a:latin typeface="Georgia" panose="02040502050405020303" pitchFamily="18" charset="0"/>
            </a:endParaRPr>
          </a:p>
          <a:p>
            <a:pPr marL="285750" indent="-285750">
              <a:buFont typeface="Arial" panose="020B0604020202020204" pitchFamily="34" charset="0"/>
              <a:buChar char="•"/>
            </a:pPr>
            <a:endParaRPr lang="en-US" sz="1600" i="0" dirty="0">
              <a:effectLst/>
              <a:latin typeface="Georgia" panose="02040502050405020303" pitchFamily="18" charset="0"/>
            </a:endParaRP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https://ieeexplore.ieee.org/document/9795570</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13" name="TextBox 12">
            <a:extLst>
              <a:ext uri="{FF2B5EF4-FFF2-40B4-BE49-F238E27FC236}">
                <a16:creationId xmlns:a16="http://schemas.microsoft.com/office/drawing/2014/main" id="{6A1D7B99-007D-B3E2-08F4-8F13047C64D4}"/>
              </a:ext>
            </a:extLst>
          </p:cNvPr>
          <p:cNvSpPr txBox="1"/>
          <p:nvPr/>
        </p:nvSpPr>
        <p:spPr>
          <a:xfrm>
            <a:off x="1320403" y="162044"/>
            <a:ext cx="9551194" cy="369332"/>
          </a:xfrm>
          <a:prstGeom prst="rect">
            <a:avLst/>
          </a:prstGeom>
          <a:noFill/>
        </p:spPr>
        <p:txBody>
          <a:bodyPr wrap="square">
            <a:spAutoFit/>
          </a:bodyPr>
          <a:lstStyle/>
          <a:p>
            <a:pPr algn="ctr"/>
            <a:r>
              <a:rPr lang="en-US" b="1" i="0" u="sng" dirty="0">
                <a:solidFill>
                  <a:srgbClr val="333333"/>
                </a:solidFill>
                <a:effectLst/>
                <a:latin typeface="HelveticaNeue Regular"/>
              </a:rPr>
              <a:t>Performance of a Loan Repayment Status Model Using Machine Learning</a:t>
            </a:r>
          </a:p>
        </p:txBody>
      </p:sp>
    </p:spTree>
    <p:extLst>
      <p:ext uri="{BB962C8B-B14F-4D97-AF65-F5344CB8AC3E}">
        <p14:creationId xmlns:p14="http://schemas.microsoft.com/office/powerpoint/2010/main" val="112214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erial view of a highway near the ocean">
            <a:extLst>
              <a:ext uri="{FF2B5EF4-FFF2-40B4-BE49-F238E27FC236}">
                <a16:creationId xmlns:a16="http://schemas.microsoft.com/office/drawing/2014/main" id="{1409CB7D-394C-4D88-72F3-A9D2E1C9339E}"/>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58000"/>
                    </a14:imgEffect>
                  </a14:imgLayer>
                </a14:imgProps>
              </a:ext>
            </a:extLst>
          </a:blip>
          <a:srcRect t="11831" r="-1" b="13164"/>
          <a:stretch/>
        </p:blipFill>
        <p:spPr>
          <a:xfrm>
            <a:off x="20" y="10"/>
            <a:ext cx="12188932" cy="6856614"/>
          </a:xfrm>
          <a:prstGeom prst="rect">
            <a:avLst/>
          </a:prstGeom>
        </p:spPr>
      </p:pic>
      <p:sp>
        <p:nvSpPr>
          <p:cNvPr id="2" name="TextBox 1">
            <a:extLst>
              <a:ext uri="{FF2B5EF4-FFF2-40B4-BE49-F238E27FC236}">
                <a16:creationId xmlns:a16="http://schemas.microsoft.com/office/drawing/2014/main" id="{F97C479A-A47A-6DB6-ACB5-8517B9A62B66}"/>
              </a:ext>
            </a:extLst>
          </p:cNvPr>
          <p:cNvSpPr txBox="1"/>
          <p:nvPr/>
        </p:nvSpPr>
        <p:spPr>
          <a:xfrm>
            <a:off x="650875" y="1134669"/>
            <a:ext cx="5286375" cy="1569660"/>
          </a:xfrm>
          <a:prstGeom prst="rect">
            <a:avLst/>
          </a:prstGeom>
          <a:noFill/>
        </p:spPr>
        <p:txBody>
          <a:bodyPr wrap="square" rtlCol="0">
            <a:spAutoFit/>
          </a:bodyPr>
          <a:lstStyle/>
          <a:p>
            <a:pPr algn="ctr"/>
            <a:r>
              <a:rPr lang="en-US" sz="1600" dirty="0">
                <a:solidFill>
                  <a:schemeClr val="bg2"/>
                </a:solidFill>
                <a:latin typeface="HelveticaNeue Regular"/>
              </a:rPr>
              <a:t>K. </a:t>
            </a:r>
            <a:r>
              <a:rPr lang="en-US" sz="1600" dirty="0" err="1">
                <a:solidFill>
                  <a:schemeClr val="bg2"/>
                </a:solidFill>
                <a:latin typeface="HelveticaNeue Regular"/>
              </a:rPr>
              <a:t>Alshouiliy</a:t>
            </a:r>
            <a:r>
              <a:rPr lang="en-US" sz="1600" dirty="0">
                <a:solidFill>
                  <a:schemeClr val="bg2"/>
                </a:solidFill>
                <a:latin typeface="HelveticaNeue Regular"/>
              </a:rPr>
              <a:t>, A. </a:t>
            </a:r>
            <a:r>
              <a:rPr lang="en-US" sz="1600" dirty="0" err="1">
                <a:solidFill>
                  <a:schemeClr val="bg2"/>
                </a:solidFill>
                <a:latin typeface="HelveticaNeue Regular"/>
              </a:rPr>
              <a:t>AlGhamdi</a:t>
            </a:r>
            <a:r>
              <a:rPr lang="en-US" sz="1600" dirty="0">
                <a:solidFill>
                  <a:schemeClr val="bg2"/>
                </a:solidFill>
                <a:latin typeface="HelveticaNeue Regular"/>
              </a:rPr>
              <a:t> and D. P. Agrawal, "</a:t>
            </a:r>
            <a:r>
              <a:rPr lang="en-US" sz="1600" dirty="0" err="1">
                <a:solidFill>
                  <a:schemeClr val="bg2"/>
                </a:solidFill>
                <a:latin typeface="HelveticaNeue Regular"/>
              </a:rPr>
              <a:t>AzureML</a:t>
            </a:r>
            <a:r>
              <a:rPr lang="en-US" sz="1600" dirty="0">
                <a:solidFill>
                  <a:schemeClr val="bg2"/>
                </a:solidFill>
                <a:latin typeface="HelveticaNeue Regular"/>
              </a:rPr>
              <a:t> Based Analysis and Prediction Loan Borrowers Creditworthy," 2020 3rd International Conference on Information and Computer Technologies (ICICT), San Jose, CA, USA, 2020, pp. 302-306, </a:t>
            </a:r>
            <a:r>
              <a:rPr lang="en-US" sz="1600" dirty="0" err="1">
                <a:solidFill>
                  <a:schemeClr val="bg2"/>
                </a:solidFill>
                <a:latin typeface="HelveticaNeue Regular"/>
              </a:rPr>
              <a:t>doi</a:t>
            </a:r>
            <a:r>
              <a:rPr lang="en-US" sz="1600" dirty="0">
                <a:solidFill>
                  <a:schemeClr val="bg2"/>
                </a:solidFill>
                <a:latin typeface="HelveticaNeue Regular"/>
              </a:rPr>
              <a:t>: 10.1109/ICICT50521.2020.00053.</a:t>
            </a:r>
            <a:endParaRPr lang="en-US" sz="1600" dirty="0">
              <a:solidFill>
                <a:schemeClr val="bg2"/>
              </a:solidFill>
            </a:endParaRPr>
          </a:p>
        </p:txBody>
      </p:sp>
      <p:sp>
        <p:nvSpPr>
          <p:cNvPr id="3" name="TextBox 2">
            <a:extLst>
              <a:ext uri="{FF2B5EF4-FFF2-40B4-BE49-F238E27FC236}">
                <a16:creationId xmlns:a16="http://schemas.microsoft.com/office/drawing/2014/main" id="{0115051E-AE5F-9F36-869F-0D260FD163DA}"/>
              </a:ext>
            </a:extLst>
          </p:cNvPr>
          <p:cNvSpPr txBox="1"/>
          <p:nvPr/>
        </p:nvSpPr>
        <p:spPr>
          <a:xfrm>
            <a:off x="6165850" y="876300"/>
            <a:ext cx="5464175" cy="5262979"/>
          </a:xfrm>
          <a:prstGeom prst="rect">
            <a:avLst/>
          </a:prstGeom>
          <a:noFill/>
        </p:spPr>
        <p:txBody>
          <a:bodyPr wrap="square" rtlCol="0">
            <a:spAutoFit/>
          </a:bodyPr>
          <a:lstStyle/>
          <a:p>
            <a:r>
              <a:rPr lang="en-US" sz="1600" b="1" dirty="0"/>
              <a:t>Goal: </a:t>
            </a:r>
            <a:r>
              <a:rPr lang="en-US" sz="1600" dirty="0">
                <a:solidFill>
                  <a:schemeClr val="bg2"/>
                </a:solidFill>
                <a:latin typeface="Georgia" panose="02040502050405020303" pitchFamily="18" charset="0"/>
              </a:rPr>
              <a:t>To analyze Lending Club dataset to make it well understood dataset features and use </a:t>
            </a:r>
            <a:r>
              <a:rPr lang="en-US" sz="1600" b="0" i="0" dirty="0" err="1">
                <a:solidFill>
                  <a:schemeClr val="bg2"/>
                </a:solidFill>
                <a:effectLst/>
                <a:latin typeface="HelveticaNeue Regular"/>
              </a:rPr>
              <a:t>AzureML</a:t>
            </a:r>
            <a:r>
              <a:rPr lang="en-US" sz="1600" b="0" i="0" dirty="0">
                <a:solidFill>
                  <a:schemeClr val="bg2"/>
                </a:solidFill>
                <a:effectLst/>
                <a:latin typeface="HelveticaNeue Regular"/>
              </a:rPr>
              <a:t> platform to use for building our machine learning model. </a:t>
            </a:r>
          </a:p>
          <a:p>
            <a:endParaRPr lang="en-US" sz="1600" b="0" i="0" dirty="0">
              <a:effectLst/>
              <a:latin typeface="Georgia" panose="02040502050405020303" pitchFamily="18" charset="0"/>
            </a:endParaRPr>
          </a:p>
          <a:p>
            <a:r>
              <a:rPr lang="en-US" sz="1600" b="1" dirty="0">
                <a:latin typeface="Georgia" panose="02040502050405020303" pitchFamily="18" charset="0"/>
              </a:rPr>
              <a:t>Dataset: </a:t>
            </a:r>
            <a:r>
              <a:rPr lang="en-US" sz="1600" b="0" i="0" dirty="0">
                <a:solidFill>
                  <a:schemeClr val="bg2"/>
                </a:solidFill>
                <a:effectLst/>
                <a:latin typeface="Georgia" panose="02040502050405020303" pitchFamily="18" charset="0"/>
              </a:rPr>
              <a:t>Lending Club dataset</a:t>
            </a:r>
          </a:p>
          <a:p>
            <a:endParaRPr lang="en-US" sz="1600" b="0" i="0" dirty="0">
              <a:solidFill>
                <a:srgbClr val="333333"/>
              </a:solidFill>
              <a:effectLst/>
              <a:latin typeface="Georgia" panose="02040502050405020303" pitchFamily="18" charset="0"/>
            </a:endParaRPr>
          </a:p>
          <a:p>
            <a:r>
              <a:rPr lang="en-US" sz="1600" b="1" dirty="0"/>
              <a:t>Methodology : </a:t>
            </a:r>
            <a:r>
              <a:rPr lang="en-US" sz="1600" dirty="0">
                <a:solidFill>
                  <a:schemeClr val="bg2"/>
                </a:solidFill>
              </a:rPr>
              <a:t>Given the data of a </a:t>
            </a:r>
            <a:r>
              <a:rPr lang="en-US" sz="1600" b="0" i="0" dirty="0">
                <a:solidFill>
                  <a:schemeClr val="bg2"/>
                </a:solidFill>
                <a:effectLst/>
                <a:latin typeface="Georgia" panose="02040502050405020303" pitchFamily="18" charset="0"/>
              </a:rPr>
              <a:t>Lending Club</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We perform data preprocessing to meet our model requirements</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Decision Jungle is used to </a:t>
            </a:r>
            <a:r>
              <a:rPr lang="en-US" sz="1600" b="0" i="0" dirty="0">
                <a:solidFill>
                  <a:schemeClr val="bg2"/>
                </a:solidFill>
                <a:effectLst/>
                <a:latin typeface="Georgia" panose="02040502050405020303" pitchFamily="18" charset="0"/>
              </a:rPr>
              <a:t>perform integrated feature selection and classification</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Modelling Implementation is done predict the credit worthiness.</a:t>
            </a:r>
          </a:p>
          <a:p>
            <a:endParaRPr lang="en-US" sz="1600" i="0" dirty="0">
              <a:effectLst/>
              <a:latin typeface="Georgia" panose="02040502050405020303" pitchFamily="18" charset="0"/>
            </a:endParaRPr>
          </a:p>
          <a:p>
            <a:r>
              <a:rPr lang="en-US" sz="1600" b="1" dirty="0"/>
              <a:t>Results:</a:t>
            </a:r>
          </a:p>
          <a:p>
            <a:pPr marL="285750" indent="-285750">
              <a:buFont typeface="Arial" panose="020B0604020202020204" pitchFamily="34" charset="0"/>
              <a:buChar char="•"/>
            </a:pPr>
            <a:r>
              <a:rPr lang="en-US" sz="1600" dirty="0">
                <a:solidFill>
                  <a:schemeClr val="bg2"/>
                </a:solidFill>
              </a:rPr>
              <a:t>Provided a full, systematic empirical analysis</a:t>
            </a:r>
          </a:p>
          <a:p>
            <a:pPr marL="285750" indent="-285750">
              <a:buFont typeface="Arial" panose="020B0604020202020204" pitchFamily="34" charset="0"/>
              <a:buChar char="•"/>
            </a:pPr>
            <a:r>
              <a:rPr lang="en-US" sz="1600" i="0" dirty="0">
                <a:solidFill>
                  <a:schemeClr val="bg2"/>
                </a:solidFill>
                <a:effectLst/>
                <a:latin typeface="Georgia" panose="02040502050405020303" pitchFamily="18" charset="0"/>
              </a:rPr>
              <a:t>ML models achieved good </a:t>
            </a:r>
            <a:r>
              <a:rPr lang="en-US" sz="1600" b="0" i="0" dirty="0">
                <a:solidFill>
                  <a:schemeClr val="bg2"/>
                </a:solidFill>
                <a:effectLst/>
                <a:latin typeface="Georgia" panose="02040502050405020303" pitchFamily="18" charset="0"/>
              </a:rPr>
              <a:t>outcomes in term of Accuracy, Recall, and AUC</a:t>
            </a:r>
          </a:p>
          <a:p>
            <a:endParaRPr lang="en-US" sz="1600" i="0" dirty="0">
              <a:effectLst/>
              <a:latin typeface="Georgia" panose="02040502050405020303" pitchFamily="18" charset="0"/>
            </a:endParaRPr>
          </a:p>
          <a:p>
            <a:r>
              <a:rPr lang="en-US" sz="1600" b="1" dirty="0">
                <a:latin typeface="Georgia" panose="02040502050405020303" pitchFamily="18" charset="0"/>
              </a:rPr>
              <a:t>Article Link: </a:t>
            </a:r>
            <a:r>
              <a:rPr lang="en-US" sz="1600" b="1" dirty="0">
                <a:solidFill>
                  <a:schemeClr val="bg1"/>
                </a:solidFill>
                <a:latin typeface="Georgia" panose="02040502050405020303" pitchFamily="18" charset="0"/>
                <a:hlinkClick r:id="rId4">
                  <a:extLst>
                    <a:ext uri="{A12FA001-AC4F-418D-AE19-62706E023703}">
                      <ahyp:hlinkClr xmlns:ahyp="http://schemas.microsoft.com/office/drawing/2018/hyperlinkcolor" val="tx"/>
                    </a:ext>
                  </a:extLst>
                </a:hlinkClick>
              </a:rPr>
              <a:t>https://ieeexplore.ieee.org/document/9092179</a:t>
            </a:r>
            <a:endParaRPr lang="en-US" sz="1600" dirty="0">
              <a:solidFill>
                <a:schemeClr val="bg1"/>
              </a:solidFill>
            </a:endParaRPr>
          </a:p>
        </p:txBody>
      </p:sp>
      <p:pic>
        <p:nvPicPr>
          <p:cNvPr id="4" name="Picture 3" descr="Calendar&#10;&#10;Description automatically generated">
            <a:extLst>
              <a:ext uri="{FF2B5EF4-FFF2-40B4-BE49-F238E27FC236}">
                <a16:creationId xmlns:a16="http://schemas.microsoft.com/office/drawing/2014/main" id="{2A7C2788-DC47-6225-D834-2A72C62D1D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875" y="3880250"/>
            <a:ext cx="2632075" cy="2263494"/>
          </a:xfrm>
          <a:prstGeom prst="rect">
            <a:avLst/>
          </a:prstGeom>
        </p:spPr>
      </p:pic>
      <p:pic>
        <p:nvPicPr>
          <p:cNvPr id="5" name="Picture 4" descr="Text&#10;&#10;Description automatically generated">
            <a:extLst>
              <a:ext uri="{FF2B5EF4-FFF2-40B4-BE49-F238E27FC236}">
                <a16:creationId xmlns:a16="http://schemas.microsoft.com/office/drawing/2014/main" id="{90A541C2-A1D0-086D-8C85-2DBD773727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86150" y="3880251"/>
            <a:ext cx="2476500" cy="2263493"/>
          </a:xfrm>
          <a:prstGeom prst="rect">
            <a:avLst/>
          </a:prstGeom>
        </p:spPr>
      </p:pic>
      <p:sp>
        <p:nvSpPr>
          <p:cNvPr id="8" name="TextBox 7">
            <a:extLst>
              <a:ext uri="{FF2B5EF4-FFF2-40B4-BE49-F238E27FC236}">
                <a16:creationId xmlns:a16="http://schemas.microsoft.com/office/drawing/2014/main" id="{A5FE8070-1739-E89F-20B0-76A4E646B801}"/>
              </a:ext>
            </a:extLst>
          </p:cNvPr>
          <p:cNvSpPr txBox="1"/>
          <p:nvPr/>
        </p:nvSpPr>
        <p:spPr>
          <a:xfrm>
            <a:off x="1639490" y="287834"/>
            <a:ext cx="8417719" cy="369332"/>
          </a:xfrm>
          <a:prstGeom prst="rect">
            <a:avLst/>
          </a:prstGeom>
          <a:noFill/>
        </p:spPr>
        <p:txBody>
          <a:bodyPr wrap="square">
            <a:spAutoFit/>
          </a:bodyPr>
          <a:lstStyle/>
          <a:p>
            <a:pPr algn="l"/>
            <a:r>
              <a:rPr lang="en-US" b="1" i="0" dirty="0" err="1">
                <a:solidFill>
                  <a:srgbClr val="333333"/>
                </a:solidFill>
                <a:effectLst/>
                <a:latin typeface="HelveticaNeue Regular"/>
              </a:rPr>
              <a:t>AzureML</a:t>
            </a:r>
            <a:r>
              <a:rPr lang="en-US" b="1" i="0" dirty="0">
                <a:solidFill>
                  <a:srgbClr val="333333"/>
                </a:solidFill>
                <a:effectLst/>
                <a:latin typeface="HelveticaNeue Regular"/>
              </a:rPr>
              <a:t> Based Analysis and Prediction Loan Borrowers Creditworthy</a:t>
            </a:r>
          </a:p>
        </p:txBody>
      </p:sp>
    </p:spTree>
    <p:extLst>
      <p:ext uri="{BB962C8B-B14F-4D97-AF65-F5344CB8AC3E}">
        <p14:creationId xmlns:p14="http://schemas.microsoft.com/office/powerpoint/2010/main" val="1935625916"/>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1478</TotalTime>
  <Words>1501</Words>
  <Application>Microsoft Office PowerPoint</Application>
  <PresentationFormat>Widescreen</PresentationFormat>
  <Paragraphs>132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Next LT Pro</vt:lpstr>
      <vt:lpstr>AvenirNext LT Pro Medium</vt:lpstr>
      <vt:lpstr>Georgia</vt:lpstr>
      <vt:lpstr>HelveticaNeue Regular</vt:lpstr>
      <vt:lpstr>Sagona Book</vt:lpstr>
      <vt:lpstr>ExploreVTI</vt:lpstr>
      <vt:lpstr>CS 668-Analytics Capstone Project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668-Analytics Capstone Project  Literature Review</dc:title>
  <dc:creator>Meesaraganda, Mr. Vinay Kiran Raju</dc:creator>
  <cp:lastModifiedBy>Meesaraganda, Mr. Vinay Kiran Raju</cp:lastModifiedBy>
  <cp:revision>3</cp:revision>
  <dcterms:created xsi:type="dcterms:W3CDTF">2023-02-28T00:48:37Z</dcterms:created>
  <dcterms:modified xsi:type="dcterms:W3CDTF">2023-03-05T18:16:57Z</dcterms:modified>
</cp:coreProperties>
</file>